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96" r:id="rId3"/>
    <p:sldId id="295" r:id="rId4"/>
    <p:sldId id="282" r:id="rId5"/>
    <p:sldId id="290" r:id="rId6"/>
    <p:sldId id="302" r:id="rId7"/>
    <p:sldId id="291" r:id="rId8"/>
    <p:sldId id="292" r:id="rId9"/>
    <p:sldId id="259" r:id="rId10"/>
    <p:sldId id="260" r:id="rId11"/>
    <p:sldId id="283" r:id="rId12"/>
    <p:sldId id="284" r:id="rId13"/>
    <p:sldId id="285" r:id="rId14"/>
    <p:sldId id="286" r:id="rId15"/>
    <p:sldId id="279" r:id="rId16"/>
    <p:sldId id="300" r:id="rId17"/>
    <p:sldId id="288" r:id="rId18"/>
    <p:sldId id="289" r:id="rId19"/>
    <p:sldId id="293" r:id="rId20"/>
    <p:sldId id="266" r:id="rId21"/>
    <p:sldId id="264" r:id="rId22"/>
    <p:sldId id="265" r:id="rId23"/>
    <p:sldId id="267" r:id="rId24"/>
    <p:sldId id="268" r:id="rId25"/>
    <p:sldId id="269" r:id="rId26"/>
    <p:sldId id="301" r:id="rId27"/>
    <p:sldId id="270" r:id="rId28"/>
    <p:sldId id="257" r:id="rId29"/>
    <p:sldId id="276" r:id="rId30"/>
    <p:sldId id="271" r:id="rId31"/>
    <p:sldId id="272" r:id="rId32"/>
    <p:sldId id="277" r:id="rId33"/>
    <p:sldId id="299" r:id="rId34"/>
    <p:sldId id="274" r:id="rId35"/>
    <p:sldId id="303" r:id="rId36"/>
    <p:sldId id="305" r:id="rId37"/>
    <p:sldId id="306" r:id="rId38"/>
    <p:sldId id="278" r:id="rId39"/>
    <p:sldId id="275" r:id="rId40"/>
    <p:sldId id="298" r:id="rId41"/>
    <p:sldId id="297" r:id="rId42"/>
    <p:sldId id="281"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8" d="100"/>
          <a:sy n="68" d="100"/>
        </p:scale>
        <p:origin x="2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1D81-0E41-4E7E-9749-C63181AE21A3}" type="datetimeFigureOut">
              <a:rPr lang="en-US" smtClean="0"/>
              <a:t>11/8/2020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2BB40-45E0-44C2-A90A-6D0F48034B76}" type="slidenum">
              <a:rPr lang="en-US" smtClean="0"/>
              <a:t>‹Nº›</a:t>
            </a:fld>
            <a:endParaRPr lang="en-US"/>
          </a:p>
        </p:txBody>
      </p:sp>
    </p:spTree>
    <p:extLst>
      <p:ext uri="{BB962C8B-B14F-4D97-AF65-F5344CB8AC3E}">
        <p14:creationId xmlns:p14="http://schemas.microsoft.com/office/powerpoint/2010/main" val="36335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E1B2000B-DB50-4E1D-87AF-D122E34CCF22}" type="slidenum">
              <a:rPr lang="es-MX" smtClean="0"/>
              <a:pPr/>
              <a:t>2</a:t>
            </a:fld>
            <a:endParaRPr lang="es-MX"/>
          </a:p>
        </p:txBody>
      </p:sp>
    </p:spTree>
    <p:extLst>
      <p:ext uri="{BB962C8B-B14F-4D97-AF65-F5344CB8AC3E}">
        <p14:creationId xmlns:p14="http://schemas.microsoft.com/office/powerpoint/2010/main" val="899438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BA05CAE8-EA43-41C1-A17E-5ECAA66057FD}" type="slidenum">
              <a:rPr lang="es-MX" smtClean="0"/>
              <a:t>19</a:t>
            </a:fld>
            <a:endParaRPr lang="es-MX"/>
          </a:p>
        </p:txBody>
      </p:sp>
    </p:spTree>
    <p:extLst>
      <p:ext uri="{BB962C8B-B14F-4D97-AF65-F5344CB8AC3E}">
        <p14:creationId xmlns:p14="http://schemas.microsoft.com/office/powerpoint/2010/main" val="325568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EE75E-1ACC-4423-A019-879839685143}"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374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81D5B5DA-6EFA-426E-8799-80A85774F351}" type="slidenum">
              <a:rPr lang="es-MX" smtClean="0"/>
              <a:pPr/>
              <a:t>40</a:t>
            </a:fld>
            <a:endParaRPr lang="es-MX"/>
          </a:p>
        </p:txBody>
      </p:sp>
    </p:spTree>
    <p:extLst>
      <p:ext uri="{BB962C8B-B14F-4D97-AF65-F5344CB8AC3E}">
        <p14:creationId xmlns:p14="http://schemas.microsoft.com/office/powerpoint/2010/main" val="3402686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81D5B5DA-6EFA-426E-8799-80A85774F351}" type="slidenum">
              <a:rPr lang="es-MX" smtClean="0"/>
              <a:pPr/>
              <a:t>41</a:t>
            </a:fld>
            <a:endParaRPr lang="es-MX"/>
          </a:p>
        </p:txBody>
      </p:sp>
    </p:spTree>
    <p:extLst>
      <p:ext uri="{BB962C8B-B14F-4D97-AF65-F5344CB8AC3E}">
        <p14:creationId xmlns:p14="http://schemas.microsoft.com/office/powerpoint/2010/main" val="2834401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151F7E24-6F94-4FE0-BDF0-F90FF5C9E7D7}" type="slidenum">
              <a:rPr lang="es-ES" smtClean="0">
                <a:latin typeface="Times New Roman" pitchFamily="18" charset="0"/>
              </a:rPr>
              <a:pPr/>
              <a:t>42</a:t>
            </a:fld>
            <a:endParaRPr lang="es-ES" smtClean="0">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s-MX" smtClean="0">
              <a:latin typeface="Times New Roman" pitchFamily="18" charset="0"/>
            </a:endParaRPr>
          </a:p>
        </p:txBody>
      </p:sp>
    </p:spTree>
    <p:extLst>
      <p:ext uri="{BB962C8B-B14F-4D97-AF65-F5344CB8AC3E}">
        <p14:creationId xmlns:p14="http://schemas.microsoft.com/office/powerpoint/2010/main" val="2349627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9818C473-E42F-4C24-A036-C8C21057FDA1}" type="slidenum">
              <a:rPr lang="es-MX" smtClean="0"/>
              <a:t>43</a:t>
            </a:fld>
            <a:endParaRPr lang="es-MX"/>
          </a:p>
        </p:txBody>
      </p:sp>
    </p:spTree>
    <p:extLst>
      <p:ext uri="{BB962C8B-B14F-4D97-AF65-F5344CB8AC3E}">
        <p14:creationId xmlns:p14="http://schemas.microsoft.com/office/powerpoint/2010/main" val="122531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19A93A17-E785-4F56-A161-36B4EF2F6E81}" type="slidenum">
              <a:rPr lang="es-MX" smtClean="0"/>
              <a:t>3</a:t>
            </a:fld>
            <a:endParaRPr lang="es-MX"/>
          </a:p>
        </p:txBody>
      </p:sp>
    </p:spTree>
    <p:extLst>
      <p:ext uri="{BB962C8B-B14F-4D97-AF65-F5344CB8AC3E}">
        <p14:creationId xmlns:p14="http://schemas.microsoft.com/office/powerpoint/2010/main" val="371446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BA05CAE8-EA43-41C1-A17E-5ECAA66057FD}" type="slidenum">
              <a:rPr lang="es-MX" smtClean="0"/>
              <a:t>5</a:t>
            </a:fld>
            <a:endParaRPr lang="es-MX"/>
          </a:p>
        </p:txBody>
      </p:sp>
    </p:spTree>
    <p:extLst>
      <p:ext uri="{BB962C8B-B14F-4D97-AF65-F5344CB8AC3E}">
        <p14:creationId xmlns:p14="http://schemas.microsoft.com/office/powerpoint/2010/main" val="368349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90F79B-DAB0-449B-A4AA-4EC4C2334A1E}" type="slidenum">
              <a:rPr lang="es-ES" sz="1200" smtClean="0"/>
              <a:pPr eaLnBrk="1" hangingPunct="1"/>
              <a:t>7</a:t>
            </a:fld>
            <a:endParaRPr lang="es-E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extLst>
      <p:ext uri="{BB962C8B-B14F-4D97-AF65-F5344CB8AC3E}">
        <p14:creationId xmlns:p14="http://schemas.microsoft.com/office/powerpoint/2010/main" val="602131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DC616E-B815-4901-BEA3-7E4CC10994CD}" type="slidenum">
              <a:rPr lang="es-ES" sz="1200" smtClean="0"/>
              <a:pPr eaLnBrk="1" hangingPunct="1"/>
              <a:t>8</a:t>
            </a:fld>
            <a:endParaRPr lang="es-E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extLst>
      <p:ext uri="{BB962C8B-B14F-4D97-AF65-F5344CB8AC3E}">
        <p14:creationId xmlns:p14="http://schemas.microsoft.com/office/powerpoint/2010/main" val="2846690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DAEF35-39AD-412D-B45F-0AA26C6D0437}" type="slidenum">
              <a:rPr lang="es-ES" sz="1200" smtClean="0"/>
              <a:pPr eaLnBrk="1" hangingPunct="1"/>
              <a:t>12</a:t>
            </a:fld>
            <a:endParaRPr lang="es-ES" sz="1200" dirty="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dirty="0" smtClean="0"/>
          </a:p>
        </p:txBody>
      </p:sp>
    </p:spTree>
    <p:extLst>
      <p:ext uri="{BB962C8B-B14F-4D97-AF65-F5344CB8AC3E}">
        <p14:creationId xmlns:p14="http://schemas.microsoft.com/office/powerpoint/2010/main" val="3114009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1141C3-07BC-4181-8023-DF40DFB51B49}" type="slidenum">
              <a:rPr lang="es-ES" sz="1200" smtClean="0"/>
              <a:pPr eaLnBrk="1" hangingPunct="1"/>
              <a:t>13</a:t>
            </a:fld>
            <a:endParaRPr lang="es-ES" sz="1200"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dirty="0" smtClean="0"/>
          </a:p>
        </p:txBody>
      </p:sp>
    </p:spTree>
    <p:extLst>
      <p:ext uri="{BB962C8B-B14F-4D97-AF65-F5344CB8AC3E}">
        <p14:creationId xmlns:p14="http://schemas.microsoft.com/office/powerpoint/2010/main" val="400815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C6BEB1-CDA2-4172-A61F-CFC342DB2BBD}" type="slidenum">
              <a:rPr lang="es-ES" sz="1200" smtClean="0"/>
              <a:pPr eaLnBrk="1" hangingPunct="1"/>
              <a:t>14</a:t>
            </a:fld>
            <a:endParaRPr lang="es-ES" sz="1200" dirty="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dirty="0" smtClean="0"/>
          </a:p>
        </p:txBody>
      </p:sp>
    </p:spTree>
    <p:extLst>
      <p:ext uri="{BB962C8B-B14F-4D97-AF65-F5344CB8AC3E}">
        <p14:creationId xmlns:p14="http://schemas.microsoft.com/office/powerpoint/2010/main" val="193791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F6CBA128-E0E0-4358-92C5-B7D48F731863}" type="slidenum">
              <a:rPr lang="es-MX" smtClean="0"/>
              <a:t>16</a:t>
            </a:fld>
            <a:endParaRPr lang="es-MX"/>
          </a:p>
        </p:txBody>
      </p:sp>
    </p:spTree>
    <p:extLst>
      <p:ext uri="{BB962C8B-B14F-4D97-AF65-F5344CB8AC3E}">
        <p14:creationId xmlns:p14="http://schemas.microsoft.com/office/powerpoint/2010/main" val="204576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39866AAD-A01F-46F3-A3B5-6C8062B2D539}" type="datetimeFigureOut">
              <a:rPr lang="en-US" smtClean="0"/>
              <a:t>11/8/2020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166809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39866AAD-A01F-46F3-A3B5-6C8062B2D539}" type="datetimeFigureOut">
              <a:rPr lang="en-US" smtClean="0"/>
              <a:t>11/8/2020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2836665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39866AAD-A01F-46F3-A3B5-6C8062B2D539}" type="datetimeFigureOut">
              <a:rPr lang="en-US" smtClean="0"/>
              <a:t>11/8/2020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328950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D079445-F112-424D-B441-27B98022C33D}" type="datetimeFigureOut">
              <a:rPr lang="es-MX" smtClean="0"/>
              <a:t>08/11/2020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4ED2C9B-5729-4804-A144-A7B53BA836F3}" type="slidenum">
              <a:rPr lang="es-MX" smtClean="0"/>
              <a:t>‹Nº›</a:t>
            </a:fld>
            <a:endParaRPr lang="es-MX"/>
          </a:p>
        </p:txBody>
      </p:sp>
    </p:spTree>
    <p:extLst>
      <p:ext uri="{BB962C8B-B14F-4D97-AF65-F5344CB8AC3E}">
        <p14:creationId xmlns:p14="http://schemas.microsoft.com/office/powerpoint/2010/main" val="192694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30"/>
          <p:cNvSpPr>
            <a:spLocks noGrp="1"/>
          </p:cNvSpPr>
          <p:nvPr>
            <p:ph sz="quarter" idx="13"/>
          </p:nvPr>
        </p:nvSpPr>
        <p:spPr>
          <a:xfrm>
            <a:off x="469901" y="1463040"/>
            <a:ext cx="10241280" cy="4724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2" name="Date Placeholder 11"/>
          <p:cNvSpPr>
            <a:spLocks noGrp="1"/>
          </p:cNvSpPr>
          <p:nvPr>
            <p:ph type="dt" sz="half" idx="14"/>
          </p:nvPr>
        </p:nvSpPr>
        <p:spPr/>
        <p:txBody>
          <a:bodyPr/>
          <a:lstStyle/>
          <a:p>
            <a:fld id="{076C2FFB-9AFB-444E-8781-A22734403347}" type="datetimeFigureOut">
              <a:rPr lang="es-MX" smtClean="0"/>
              <a:t>08/11/2020</a:t>
            </a:fld>
            <a:endParaRPr lang="es-MX"/>
          </a:p>
        </p:txBody>
      </p:sp>
      <p:sp>
        <p:nvSpPr>
          <p:cNvPr id="19" name="Slide Number Placeholder 18"/>
          <p:cNvSpPr>
            <a:spLocks noGrp="1"/>
          </p:cNvSpPr>
          <p:nvPr>
            <p:ph type="sldNum" sz="quarter" idx="15"/>
          </p:nvPr>
        </p:nvSpPr>
        <p:spPr/>
        <p:txBody>
          <a:bodyPr/>
          <a:lstStyle/>
          <a:p>
            <a:fld id="{73B798FE-24FF-4C6B-BA67-7AB3EC0E9AFD}" type="slidenum">
              <a:rPr lang="es-MX" smtClean="0"/>
              <a:t>‹Nº›</a:t>
            </a:fld>
            <a:endParaRPr lang="es-MX"/>
          </a:p>
        </p:txBody>
      </p:sp>
      <p:sp>
        <p:nvSpPr>
          <p:cNvPr id="21" name="Footer Placeholder 20"/>
          <p:cNvSpPr>
            <a:spLocks noGrp="1"/>
          </p:cNvSpPr>
          <p:nvPr>
            <p:ph type="ftr" sz="quarter" idx="16"/>
          </p:nvPr>
        </p:nvSpPr>
        <p:spPr/>
        <p:txBody>
          <a:bodyPr/>
          <a:lstStyle/>
          <a:p>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411453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39866AAD-A01F-46F3-A3B5-6C8062B2D539}" type="datetimeFigureOut">
              <a:rPr lang="en-US" smtClean="0"/>
              <a:t>11/8/2020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215271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39866AAD-A01F-46F3-A3B5-6C8062B2D539}" type="datetimeFigureOut">
              <a:rPr lang="en-US" smtClean="0"/>
              <a:t>11/8/2020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131590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39866AAD-A01F-46F3-A3B5-6C8062B2D539}" type="datetimeFigureOut">
              <a:rPr lang="en-US" smtClean="0"/>
              <a:t>11/8/2020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368914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39866AAD-A01F-46F3-A3B5-6C8062B2D539}" type="datetimeFigureOut">
              <a:rPr lang="en-US" smtClean="0"/>
              <a:t>11/8/2020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1013569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39866AAD-A01F-46F3-A3B5-6C8062B2D539}" type="datetimeFigureOut">
              <a:rPr lang="en-US" smtClean="0"/>
              <a:t>11/8/2020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313096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9866AAD-A01F-46F3-A3B5-6C8062B2D539}" type="datetimeFigureOut">
              <a:rPr lang="en-US" smtClean="0"/>
              <a:t>11/8/2020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45621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39866AAD-A01F-46F3-A3B5-6C8062B2D539}" type="datetimeFigureOut">
              <a:rPr lang="en-US" smtClean="0"/>
              <a:t>11/8/2020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171727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39866AAD-A01F-46F3-A3B5-6C8062B2D539}" type="datetimeFigureOut">
              <a:rPr lang="en-US" smtClean="0"/>
              <a:t>11/8/2020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0B1B852-AF05-4D54-AD24-0303AE95723A}" type="slidenum">
              <a:rPr lang="en-US" smtClean="0"/>
              <a:t>‹Nº›</a:t>
            </a:fld>
            <a:endParaRPr lang="en-US"/>
          </a:p>
        </p:txBody>
      </p:sp>
    </p:spTree>
    <p:extLst>
      <p:ext uri="{BB962C8B-B14F-4D97-AF65-F5344CB8AC3E}">
        <p14:creationId xmlns:p14="http://schemas.microsoft.com/office/powerpoint/2010/main" val="2355124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66AAD-A01F-46F3-A3B5-6C8062B2D539}" type="datetimeFigureOut">
              <a:rPr lang="en-US" smtClean="0"/>
              <a:t>11/8/2020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B852-AF05-4D54-AD24-0303AE95723A}" type="slidenum">
              <a:rPr lang="en-US" smtClean="0"/>
              <a:t>‹Nº›</a:t>
            </a:fld>
            <a:endParaRPr lang="en-US"/>
          </a:p>
        </p:txBody>
      </p:sp>
    </p:spTree>
    <p:extLst>
      <p:ext uri="{BB962C8B-B14F-4D97-AF65-F5344CB8AC3E}">
        <p14:creationId xmlns:p14="http://schemas.microsoft.com/office/powerpoint/2010/main" val="439196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45919"/>
            <a:ext cx="9144000" cy="1864043"/>
          </a:xfrm>
        </p:spPr>
        <p:txBody>
          <a:bodyPr>
            <a:normAutofit fontScale="90000"/>
          </a:bodyPr>
          <a:lstStyle/>
          <a:p>
            <a:r>
              <a:rPr lang="es-MX" sz="3200" dirty="0" smtClean="0"/>
              <a:t/>
            </a:r>
            <a:br>
              <a:rPr lang="es-MX" sz="3200" dirty="0" smtClean="0"/>
            </a:br>
            <a:r>
              <a:rPr lang="es-MX" sz="3200" dirty="0" smtClean="0"/>
              <a:t>UNIVERSIDAD </a:t>
            </a:r>
            <a:r>
              <a:rPr lang="es-MX" sz="3200" dirty="0" smtClean="0"/>
              <a:t>TECNOLÓGICA NEZAHUACOYOTL</a:t>
            </a:r>
            <a:br>
              <a:rPr lang="es-MX" sz="3200" dirty="0" smtClean="0"/>
            </a:br>
            <a:r>
              <a:rPr lang="es-419" sz="3200" dirty="0" smtClean="0"/>
              <a:t>Segundo Coloquio </a:t>
            </a:r>
            <a:r>
              <a:rPr lang="es-419" sz="3200" dirty="0"/>
              <a:t>Estudiantil de Investigación Multidisciplinaria </a:t>
            </a:r>
            <a:r>
              <a:rPr lang="es-419" sz="3200" dirty="0" smtClean="0"/>
              <a:t/>
            </a:r>
            <a:br>
              <a:rPr lang="es-419" sz="3200" dirty="0" smtClean="0"/>
            </a:br>
            <a:r>
              <a:rPr lang="es-419" sz="3200" dirty="0" smtClean="0"/>
              <a:t>Educación </a:t>
            </a:r>
            <a:r>
              <a:rPr lang="es-419" sz="3200" dirty="0"/>
              <a:t>y Tecnología. Un enfoque Multidisciplinario</a:t>
            </a:r>
            <a:endParaRPr lang="en-US" sz="3200" dirty="0"/>
          </a:p>
        </p:txBody>
      </p:sp>
      <p:sp>
        <p:nvSpPr>
          <p:cNvPr id="3" name="Subtítulo 2"/>
          <p:cNvSpPr>
            <a:spLocks noGrp="1"/>
          </p:cNvSpPr>
          <p:nvPr>
            <p:ph type="subTitle" idx="1"/>
          </p:nvPr>
        </p:nvSpPr>
        <p:spPr/>
        <p:txBody>
          <a:bodyPr>
            <a:normAutofit lnSpcReduction="10000"/>
          </a:bodyPr>
          <a:lstStyle/>
          <a:p>
            <a:endParaRPr lang="es-MX" smtClean="0"/>
          </a:p>
          <a:p>
            <a:r>
              <a:rPr lang="es-MX" smtClean="0"/>
              <a:t>Nuevas </a:t>
            </a:r>
            <a:r>
              <a:rPr lang="es-MX" dirty="0" smtClean="0"/>
              <a:t>visiones sobre Metodología de la investigación</a:t>
            </a:r>
          </a:p>
          <a:p>
            <a:r>
              <a:rPr lang="es-MX" dirty="0" smtClean="0"/>
              <a:t>Dra. Guillermina Baena Paz</a:t>
            </a:r>
          </a:p>
          <a:p>
            <a:r>
              <a:rPr lang="es-MX" dirty="0" smtClean="0"/>
              <a:t>Noviembre 11 de 2020</a:t>
            </a:r>
            <a:endParaRPr lang="en-U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85" y="323556"/>
            <a:ext cx="1983545" cy="198354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91428"/>
            <a:ext cx="1600200" cy="7239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806" y="281352"/>
            <a:ext cx="3048000" cy="1257300"/>
          </a:xfrm>
          <a:prstGeom prst="rect">
            <a:avLst/>
          </a:prstGeom>
        </p:spPr>
      </p:pic>
    </p:spTree>
    <p:extLst>
      <p:ext uri="{BB962C8B-B14F-4D97-AF65-F5344CB8AC3E}">
        <p14:creationId xmlns:p14="http://schemas.microsoft.com/office/powerpoint/2010/main" val="309883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Lo malo, lo feo y lo bueno de la pandemia</a:t>
            </a:r>
            <a:endParaRPr lang="en-US" dirty="0"/>
          </a:p>
        </p:txBody>
      </p:sp>
      <p:sp>
        <p:nvSpPr>
          <p:cNvPr id="3" name="Marcador de contenido 2"/>
          <p:cNvSpPr>
            <a:spLocks noGrp="1"/>
          </p:cNvSpPr>
          <p:nvPr>
            <p:ph idx="1"/>
          </p:nvPr>
        </p:nvSpPr>
        <p:spPr/>
        <p:txBody>
          <a:bodyPr>
            <a:normAutofit fontScale="85000" lnSpcReduction="10000"/>
          </a:bodyPr>
          <a:lstStyle/>
          <a:p>
            <a:r>
              <a:rPr lang="es-MX" dirty="0" smtClean="0"/>
              <a:t>Pero tenemos que ver en lo que ha pasado la gran oportunidad de construir, de aprender, desaprender y reaprender. Sin duda que apoyados en la educación podemos construir un mundo mejor.</a:t>
            </a:r>
          </a:p>
          <a:p>
            <a:r>
              <a:rPr lang="es-MX" dirty="0" smtClean="0"/>
              <a:t>La pandemia nos demostró cuán frágiles y fragmentados estábamos como humanidad:</a:t>
            </a:r>
          </a:p>
          <a:p>
            <a:r>
              <a:rPr lang="es-MX" dirty="0" smtClean="0"/>
              <a:t> El individualismo promovido por un modelo económico-tecnológico, nos alejó de la comunidad, del colectivo, de la familia misma, del cuidado del medio ambiente, del único planeta que habitamos. Desnudó nuestras miserias, egoísmos e incapacidades para encontrar en la desgracia del confinamiento las esperanzas de una nueva situación. Una conexión planetaria y una interacción familiar, lo que realmente nos hace felices, lo que debe ser la resiliencia y la realización humana.</a:t>
            </a:r>
          </a:p>
          <a:p>
            <a:r>
              <a:rPr lang="es-MX" dirty="0" smtClean="0"/>
              <a:t>Así también que todo nos reta a la búsqueda de un nuevo modelo educativo</a:t>
            </a:r>
            <a:endParaRPr lang="en-US" dirty="0"/>
          </a:p>
        </p:txBody>
      </p:sp>
    </p:spTree>
    <p:extLst>
      <p:ext uri="{BB962C8B-B14F-4D97-AF65-F5344CB8AC3E}">
        <p14:creationId xmlns:p14="http://schemas.microsoft.com/office/powerpoint/2010/main" val="3642552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237609"/>
            <a:ext cx="8534400" cy="1507067"/>
          </a:xfrm>
        </p:spPr>
        <p:txBody>
          <a:bodyPr/>
          <a:lstStyle/>
          <a:p>
            <a:r>
              <a:rPr lang="es-MX" dirty="0" smtClean="0"/>
              <a:t/>
            </a:r>
            <a:br>
              <a:rPr lang="es-MX" dirty="0" smtClean="0"/>
            </a:br>
            <a:r>
              <a:rPr lang="es-MX" dirty="0" smtClean="0"/>
              <a:t>La Sociedad Actual</a:t>
            </a:r>
            <a:endParaRPr lang="es-MX"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521612" y="199543"/>
            <a:ext cx="10567581" cy="5298579"/>
          </a:xfrm>
          <a:prstGeom prst="rect">
            <a:avLst/>
          </a:prstGeom>
          <a:solidFill>
            <a:schemeClr val="accent2">
              <a:lumMod val="75000"/>
            </a:schemeClr>
          </a:solidFill>
          <a:ln>
            <a:noFill/>
          </a:ln>
        </p:spPr>
      </p:pic>
    </p:spTree>
    <p:extLst>
      <p:ext uri="{BB962C8B-B14F-4D97-AF65-F5344CB8AC3E}">
        <p14:creationId xmlns:p14="http://schemas.microsoft.com/office/powerpoint/2010/main" val="658482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963653" y="536430"/>
            <a:ext cx="6478191" cy="983456"/>
          </a:xfrm>
        </p:spPr>
        <p:txBody>
          <a:bodyPr>
            <a:noAutofit/>
          </a:bodyPr>
          <a:lstStyle/>
          <a:p>
            <a:pPr eaLnBrk="1" hangingPunct="1"/>
            <a:r>
              <a:rPr lang="es-MX" dirty="0"/>
              <a:t>Los problemas son más complejos cada vez…</a:t>
            </a:r>
            <a:endParaRPr lang="es-ES"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78" y="2226936"/>
            <a:ext cx="4610894" cy="2084565"/>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044" y="2102167"/>
            <a:ext cx="3399600" cy="1903776"/>
          </a:xfrm>
          <a:prstGeom prst="rect">
            <a:avLst/>
          </a:prstGeom>
        </p:spPr>
      </p:pic>
      <p:pic>
        <p:nvPicPr>
          <p:cNvPr id="5" name="Imagen 4"/>
          <p:cNvPicPr>
            <a:picLocks noChangeAspect="1"/>
          </p:cNvPicPr>
          <p:nvPr/>
        </p:nvPicPr>
        <p:blipFill>
          <a:blip r:embed="rId5"/>
          <a:stretch>
            <a:fillRect/>
          </a:stretch>
        </p:blipFill>
        <p:spPr>
          <a:xfrm>
            <a:off x="507103" y="4778414"/>
            <a:ext cx="3992582" cy="1931895"/>
          </a:xfrm>
          <a:prstGeom prst="rect">
            <a:avLst/>
          </a:prstGeom>
        </p:spPr>
      </p:pic>
      <p:pic>
        <p:nvPicPr>
          <p:cNvPr id="7" name="Imagen 6"/>
          <p:cNvPicPr>
            <a:picLocks noChangeAspect="1"/>
          </p:cNvPicPr>
          <p:nvPr/>
        </p:nvPicPr>
        <p:blipFill>
          <a:blip r:embed="rId6"/>
          <a:stretch>
            <a:fillRect/>
          </a:stretch>
        </p:blipFill>
        <p:spPr>
          <a:xfrm>
            <a:off x="4231861" y="2929152"/>
            <a:ext cx="3237705" cy="2430381"/>
          </a:xfrm>
          <a:prstGeom prst="rect">
            <a:avLst/>
          </a:prstGeom>
        </p:spPr>
      </p:pic>
      <p:pic>
        <p:nvPicPr>
          <p:cNvPr id="8" name="Imagen 7"/>
          <p:cNvPicPr>
            <a:picLocks noChangeAspect="1"/>
          </p:cNvPicPr>
          <p:nvPr/>
        </p:nvPicPr>
        <p:blipFill>
          <a:blip r:embed="rId7"/>
          <a:stretch>
            <a:fillRect/>
          </a:stretch>
        </p:blipFill>
        <p:spPr>
          <a:xfrm>
            <a:off x="7469566" y="4108481"/>
            <a:ext cx="3944555" cy="2601829"/>
          </a:xfrm>
          <a:prstGeom prst="rect">
            <a:avLst/>
          </a:prstGeom>
        </p:spPr>
      </p:pic>
    </p:spTree>
    <p:extLst>
      <p:ext uri="{BB962C8B-B14F-4D97-AF65-F5344CB8AC3E}">
        <p14:creationId xmlns:p14="http://schemas.microsoft.com/office/powerpoint/2010/main" val="211228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fill="hold"/>
                                        <p:tgtEl>
                                          <p:spTgt spid="71682"/>
                                        </p:tgtEl>
                                        <p:attrNameLst>
                                          <p:attrName>ppt_x</p:attrName>
                                        </p:attrNameLst>
                                      </p:cBhvr>
                                      <p:tavLst>
                                        <p:tav tm="0">
                                          <p:val>
                                            <p:strVal val="#ppt_x"/>
                                          </p:val>
                                        </p:tav>
                                        <p:tav tm="100000">
                                          <p:val>
                                            <p:strVal val="#ppt_x"/>
                                          </p:val>
                                        </p:tav>
                                      </p:tavLst>
                                    </p:anim>
                                    <p:anim calcmode="lin" valueType="num">
                                      <p:cBhvr additive="base">
                                        <p:cTn id="8" dur="500" fill="hold"/>
                                        <p:tgtEl>
                                          <p:spTgt spid="716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870857" y="435428"/>
            <a:ext cx="9775372" cy="1371601"/>
          </a:xfrm>
        </p:spPr>
        <p:txBody>
          <a:bodyPr>
            <a:noAutofit/>
          </a:bodyPr>
          <a:lstStyle/>
          <a:p>
            <a:pPr eaLnBrk="1" hangingPunct="1"/>
            <a:r>
              <a:rPr lang="es-MX" sz="2800" b="1" dirty="0"/>
              <a:t>EL FIN DEL MUNDO COMO ESTADO </a:t>
            </a:r>
            <a:r>
              <a:rPr lang="es-MX" sz="2800" b="1" dirty="0" smtClean="0"/>
              <a:t>MENTAL</a:t>
            </a:r>
            <a:r>
              <a:rPr lang="es-MX" sz="2800" dirty="0" smtClean="0"/>
              <a:t>.</a:t>
            </a:r>
            <a:br>
              <a:rPr lang="es-MX" sz="2800" dirty="0" smtClean="0"/>
            </a:br>
            <a:r>
              <a:rPr lang="es-MX" sz="3200" dirty="0" smtClean="0"/>
              <a:t>La </a:t>
            </a:r>
            <a:r>
              <a:rPr lang="es-MX" sz="3200" dirty="0"/>
              <a:t>realidad como oscuridad, temor…</a:t>
            </a:r>
            <a:endParaRPr lang="es-ES" sz="3200" dirty="0"/>
          </a:p>
        </p:txBody>
      </p:sp>
      <p:sp>
        <p:nvSpPr>
          <p:cNvPr id="3" name="Marcador de contenido 2"/>
          <p:cNvSpPr>
            <a:spLocks noGrp="1"/>
          </p:cNvSpPr>
          <p:nvPr>
            <p:ph sz="half" idx="1"/>
          </p:nvPr>
        </p:nvSpPr>
        <p:spPr>
          <a:xfrm>
            <a:off x="947328" y="2333802"/>
            <a:ext cx="5333729" cy="4248473"/>
          </a:xfrm>
        </p:spPr>
        <p:txBody>
          <a:bodyPr>
            <a:noAutofit/>
          </a:bodyPr>
          <a:lstStyle/>
          <a:p>
            <a:r>
              <a:rPr lang="es-MX" sz="2400" dirty="0"/>
              <a:t>Hemos llegado al vocabulario de la </a:t>
            </a:r>
            <a:r>
              <a:rPr lang="es-MX" sz="2400" b="1" i="1" dirty="0"/>
              <a:t>catástrofe</a:t>
            </a:r>
            <a:r>
              <a:rPr lang="es-MX" sz="2400" dirty="0"/>
              <a:t>: terremotos, erupción volcánica, inundaciones, deslaves, deforestación, tsunamis, rayos uve, pandemias, radiaciones solares, guerras, terrorismo. </a:t>
            </a:r>
          </a:p>
          <a:p>
            <a:r>
              <a:rPr lang="es-MX" sz="2400" dirty="0"/>
              <a:t>Como tendencias cada año podemos esperar de tres a cinco catástrofes que matarán a miles de personas. </a:t>
            </a:r>
          </a:p>
          <a:p>
            <a:r>
              <a:rPr lang="es-MX" sz="2400" dirty="0"/>
              <a:t>Ser víctima se puede volver norma</a:t>
            </a:r>
            <a:r>
              <a:rPr lang="es-MX" sz="2000" dirty="0"/>
              <a:t>l.</a:t>
            </a:r>
          </a:p>
        </p:txBody>
      </p:sp>
      <p:pic>
        <p:nvPicPr>
          <p:cNvPr id="4" name="Imagen 3"/>
          <p:cNvPicPr>
            <a:picLocks noChangeAspect="1"/>
          </p:cNvPicPr>
          <p:nvPr/>
        </p:nvPicPr>
        <p:blipFill>
          <a:blip r:embed="rId3"/>
          <a:stretch>
            <a:fillRect/>
          </a:stretch>
        </p:blipFill>
        <p:spPr>
          <a:xfrm>
            <a:off x="6960097" y="2422670"/>
            <a:ext cx="3242855" cy="2160240"/>
          </a:xfrm>
          <a:prstGeom prst="rect">
            <a:avLst/>
          </a:prstGeom>
        </p:spPr>
      </p:pic>
      <p:pic>
        <p:nvPicPr>
          <p:cNvPr id="2" name="Imagen 1"/>
          <p:cNvPicPr>
            <a:picLocks noChangeAspect="1"/>
          </p:cNvPicPr>
          <p:nvPr/>
        </p:nvPicPr>
        <p:blipFill>
          <a:blip r:embed="rId4"/>
          <a:stretch>
            <a:fillRect/>
          </a:stretch>
        </p:blipFill>
        <p:spPr>
          <a:xfrm>
            <a:off x="6991682" y="4168003"/>
            <a:ext cx="3231816" cy="2151851"/>
          </a:xfrm>
          <a:prstGeom prst="rect">
            <a:avLst/>
          </a:prstGeom>
        </p:spPr>
      </p:pic>
    </p:spTree>
    <p:extLst>
      <p:ext uri="{BB962C8B-B14F-4D97-AF65-F5344CB8AC3E}">
        <p14:creationId xmlns:p14="http://schemas.microsoft.com/office/powerpoint/2010/main" val="4104899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r>
              <a:rPr lang="es-MX" dirty="0"/>
              <a:t>Realidad actual</a:t>
            </a:r>
            <a:endParaRPr lang="es-ES" dirty="0"/>
          </a:p>
        </p:txBody>
      </p:sp>
      <p:sp>
        <p:nvSpPr>
          <p:cNvPr id="11267" name="Rectangle 3"/>
          <p:cNvSpPr>
            <a:spLocks noGrp="1" noChangeArrowheads="1"/>
          </p:cNvSpPr>
          <p:nvPr>
            <p:ph idx="1"/>
          </p:nvPr>
        </p:nvSpPr>
        <p:spPr/>
        <p:txBody>
          <a:bodyPr>
            <a:normAutofit/>
          </a:bodyPr>
          <a:lstStyle/>
          <a:p>
            <a:pPr eaLnBrk="1" hangingPunct="1">
              <a:lnSpc>
                <a:spcPct val="90000"/>
              </a:lnSpc>
            </a:pPr>
            <a:r>
              <a:rPr lang="es-MX" sz="2800" dirty="0"/>
              <a:t>Cada vez es más difícil entender la realidad que ahora está signada por seis características:</a:t>
            </a:r>
          </a:p>
          <a:p>
            <a:pPr lvl="1">
              <a:lnSpc>
                <a:spcPct val="90000"/>
              </a:lnSpc>
            </a:pPr>
            <a:r>
              <a:rPr lang="es-MX" sz="2800" dirty="0"/>
              <a:t>Complejidad</a:t>
            </a:r>
          </a:p>
          <a:p>
            <a:pPr lvl="1">
              <a:lnSpc>
                <a:spcPct val="90000"/>
              </a:lnSpc>
            </a:pPr>
            <a:r>
              <a:rPr lang="es-MX" sz="2800" dirty="0"/>
              <a:t>Contradicciones</a:t>
            </a:r>
          </a:p>
          <a:p>
            <a:pPr lvl="1">
              <a:lnSpc>
                <a:spcPct val="90000"/>
              </a:lnSpc>
            </a:pPr>
            <a:r>
              <a:rPr lang="es-MX" sz="2800" dirty="0"/>
              <a:t>Crisis</a:t>
            </a:r>
          </a:p>
          <a:p>
            <a:pPr lvl="1">
              <a:lnSpc>
                <a:spcPct val="90000"/>
              </a:lnSpc>
            </a:pPr>
            <a:r>
              <a:rPr lang="es-MX" sz="2800" dirty="0"/>
              <a:t>Cambio</a:t>
            </a:r>
          </a:p>
          <a:p>
            <a:pPr lvl="1">
              <a:lnSpc>
                <a:spcPct val="90000"/>
              </a:lnSpc>
            </a:pPr>
            <a:r>
              <a:rPr lang="es-MX" sz="2800" dirty="0"/>
              <a:t>Caos</a:t>
            </a:r>
          </a:p>
          <a:p>
            <a:pPr lvl="1">
              <a:lnSpc>
                <a:spcPct val="90000"/>
              </a:lnSpc>
            </a:pPr>
            <a:r>
              <a:rPr lang="es-MX" sz="2800" dirty="0"/>
              <a:t>Conflicto</a:t>
            </a:r>
          </a:p>
        </p:txBody>
      </p:sp>
    </p:spTree>
    <p:extLst>
      <p:ext uri="{BB962C8B-B14F-4D97-AF65-F5344CB8AC3E}">
        <p14:creationId xmlns:p14="http://schemas.microsoft.com/office/powerpoint/2010/main" val="4071783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smtClean="0"/>
              <a:t>Así buscábamos las soluciones…</a:t>
            </a:r>
            <a:endParaRPr lang="en-US" dirty="0"/>
          </a:p>
        </p:txBody>
      </p:sp>
      <p:pic>
        <p:nvPicPr>
          <p:cNvPr id="10" name="Marcador de contenido 9" descr="La carrera de los borrachos —primeros pasos— | Algarabí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1288" y="1300162"/>
            <a:ext cx="6096000" cy="4248150"/>
          </a:xfrm>
        </p:spPr>
      </p:pic>
      <p:sp>
        <p:nvSpPr>
          <p:cNvPr id="9" name="Marcador de texto 8"/>
          <p:cNvSpPr>
            <a:spLocks noGrp="1"/>
          </p:cNvSpPr>
          <p:nvPr>
            <p:ph type="body" sz="half" idx="2"/>
          </p:nvPr>
        </p:nvSpPr>
        <p:spPr>
          <a:xfrm>
            <a:off x="839788" y="2057399"/>
            <a:ext cx="4577339" cy="4315691"/>
          </a:xfrm>
        </p:spPr>
        <p:txBody>
          <a:bodyPr>
            <a:normAutofit/>
          </a:bodyPr>
          <a:lstStyle/>
          <a:p>
            <a:r>
              <a:rPr lang="es-MX" sz="2000" dirty="0"/>
              <a:t>La operatividad científica ha impulsado al investigador a afrontar el problema con base en lo que conoce o domina. Así, se </a:t>
            </a:r>
            <a:r>
              <a:rPr lang="es-MX" sz="2000" dirty="0" smtClean="0"/>
              <a:t>volvió </a:t>
            </a:r>
            <a:r>
              <a:rPr lang="es-MX" sz="2000" dirty="0"/>
              <a:t>dramático el chiste del borracho.</a:t>
            </a:r>
            <a:endParaRPr lang="en-US" sz="2000" dirty="0"/>
          </a:p>
          <a:p>
            <a:r>
              <a:rPr lang="es-MX" sz="2000" dirty="0"/>
              <a:t>El policía le dice al borrachito:</a:t>
            </a:r>
            <a:endParaRPr lang="en-US" sz="2000" dirty="0"/>
          </a:p>
          <a:p>
            <a:r>
              <a:rPr lang="es-MX" sz="2000" dirty="0"/>
              <a:t>-¿qué busca amigo?</a:t>
            </a:r>
            <a:endParaRPr lang="en-US" sz="2000" dirty="0"/>
          </a:p>
          <a:p>
            <a:r>
              <a:rPr lang="es-MX" sz="2000" dirty="0"/>
              <a:t>-una llave que se me perdió</a:t>
            </a:r>
            <a:endParaRPr lang="en-US" sz="2000" dirty="0"/>
          </a:p>
          <a:p>
            <a:r>
              <a:rPr lang="es-MX" sz="2000" dirty="0"/>
              <a:t>-y ¿dónde la perdió?</a:t>
            </a:r>
            <a:endParaRPr lang="en-US" sz="2000" dirty="0"/>
          </a:p>
          <a:p>
            <a:r>
              <a:rPr lang="es-MX" sz="2000" dirty="0"/>
              <a:t>-Por allá</a:t>
            </a:r>
            <a:endParaRPr lang="en-US" sz="2000" dirty="0"/>
          </a:p>
          <a:p>
            <a:r>
              <a:rPr lang="es-MX" sz="2000" dirty="0"/>
              <a:t>-Entonces, porque busca aquí…</a:t>
            </a:r>
            <a:endParaRPr lang="en-US" sz="2000" dirty="0"/>
          </a:p>
          <a:p>
            <a:r>
              <a:rPr lang="es-MX" sz="2000" dirty="0"/>
              <a:t>- Porque aquí hay luz…</a:t>
            </a:r>
            <a:endParaRPr lang="en-US" sz="2000" dirty="0"/>
          </a:p>
          <a:p>
            <a:endParaRPr lang="en-US" dirty="0"/>
          </a:p>
        </p:txBody>
      </p:sp>
    </p:spTree>
    <p:extLst>
      <p:ext uri="{BB962C8B-B14F-4D97-AF65-F5344CB8AC3E}">
        <p14:creationId xmlns:p14="http://schemas.microsoft.com/office/powerpoint/2010/main" val="31017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MX" dirty="0" smtClean="0"/>
              <a:t>BUSQUEMOS LO QUE NO SABEMOS</a:t>
            </a:r>
            <a:endParaRPr lang="es-MX" dirty="0"/>
          </a:p>
        </p:txBody>
      </p:sp>
      <p:sp>
        <p:nvSpPr>
          <p:cNvPr id="5" name="4 Marcador de contenido"/>
          <p:cNvSpPr>
            <a:spLocks noGrp="1"/>
          </p:cNvSpPr>
          <p:nvPr>
            <p:ph idx="1"/>
          </p:nvPr>
        </p:nvSpPr>
        <p:spPr/>
        <p:txBody>
          <a:bodyPr>
            <a:normAutofit lnSpcReduction="10000"/>
          </a:bodyPr>
          <a:lstStyle/>
          <a:p>
            <a:r>
              <a:rPr lang="es-ES" dirty="0" smtClean="0"/>
              <a:t>Debemos </a:t>
            </a:r>
            <a:r>
              <a:rPr lang="es-ES" dirty="0"/>
              <a:t>apreciar la inseguridad intelectual, si había preguntas específicas en busca de respuestas ¿estamos haciendo las preguntas correctas? debería haber </a:t>
            </a:r>
            <a:r>
              <a:rPr lang="es-ES" dirty="0" smtClean="0"/>
              <a:t>búsquedas, </a:t>
            </a:r>
            <a:r>
              <a:rPr lang="es-ES" dirty="0"/>
              <a:t>no </a:t>
            </a:r>
            <a:r>
              <a:rPr lang="es-ES" dirty="0" smtClean="0"/>
              <a:t>respuestas que nos llevan solo a dar vueltas en la zona de confort de lo que ya conocemos, de lo que nos produce seguridad intelectual. </a:t>
            </a:r>
          </a:p>
          <a:p>
            <a:r>
              <a:rPr lang="es-ES" dirty="0" smtClean="0"/>
              <a:t>La respuesta es sí, ¿pero cuál es la pregunta diría Woody Allen. Benedetti replicaba: Cuando pensamos que ya teníamos todas las respuestas, cambiaron las preguntas. </a:t>
            </a:r>
          </a:p>
          <a:p>
            <a:r>
              <a:rPr lang="es-ES" dirty="0" smtClean="0"/>
              <a:t>Así que ahora lo prioritario son las búsquedas de lo que no sabemos, nos darán nuevos rumbos y </a:t>
            </a:r>
            <a:r>
              <a:rPr lang="es-ES" dirty="0"/>
              <a:t>posibilidad de respuestas </a:t>
            </a:r>
            <a:r>
              <a:rPr lang="es-ES" dirty="0" smtClean="0"/>
              <a:t>creativas a soluciones que ahora urgimos. </a:t>
            </a:r>
            <a:endParaRPr lang="es-MX" dirty="0"/>
          </a:p>
        </p:txBody>
      </p:sp>
    </p:spTree>
    <p:extLst>
      <p:ext uri="{BB962C8B-B14F-4D97-AF65-F5344CB8AC3E}">
        <p14:creationId xmlns:p14="http://schemas.microsoft.com/office/powerpoint/2010/main" val="4108653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24441"/>
          </a:xfrm>
        </p:spPr>
        <p:txBody>
          <a:bodyPr/>
          <a:lstStyle/>
          <a:p>
            <a:r>
              <a:rPr lang="es-MX" sz="3600" b="1" dirty="0"/>
              <a:t>¿Por qué el pollo cruzó la carretera</a:t>
            </a:r>
            <a:r>
              <a:rPr lang="es-MX" sz="3600" b="1" dirty="0" smtClean="0"/>
              <a:t>?</a:t>
            </a:r>
            <a:endParaRPr lang="es-MX" sz="3600" dirty="0"/>
          </a:p>
        </p:txBody>
      </p:sp>
      <p:sp>
        <p:nvSpPr>
          <p:cNvPr id="3" name="Marcador de contenido 2"/>
          <p:cNvSpPr>
            <a:spLocks noGrp="1"/>
          </p:cNvSpPr>
          <p:nvPr>
            <p:ph idx="1"/>
          </p:nvPr>
        </p:nvSpPr>
        <p:spPr>
          <a:xfrm>
            <a:off x="1103312" y="1177160"/>
            <a:ext cx="10582182" cy="5412826"/>
          </a:xfrm>
        </p:spPr>
        <p:txBody>
          <a:bodyPr>
            <a:noAutofit/>
          </a:bodyPr>
          <a:lstStyle/>
          <a:p>
            <a:r>
              <a:rPr lang="es-MX" sz="1800" dirty="0" smtClean="0"/>
              <a:t>PLATÓN</a:t>
            </a:r>
            <a:r>
              <a:rPr lang="es-MX" sz="1800" dirty="0"/>
              <a:t>: Porque buscaba el bien</a:t>
            </a:r>
          </a:p>
          <a:p>
            <a:r>
              <a:rPr lang="es-MX" sz="1800" dirty="0"/>
              <a:t>ARISTÓTELES: Está en la naturaleza de los pollos cruzar la carretera</a:t>
            </a:r>
          </a:p>
          <a:p>
            <a:r>
              <a:rPr lang="es-MX" sz="1800" dirty="0"/>
              <a:t>MARX: Era una inevitabilidad histórica</a:t>
            </a:r>
          </a:p>
          <a:p>
            <a:r>
              <a:rPr lang="es-MX" sz="1800" dirty="0"/>
              <a:t>MARTIN LUTHER KING: veo un mundo en el que todos los pollos serán libres de cruzar la carretera sin que sus motivos se pongan en cuestión</a:t>
            </a:r>
          </a:p>
          <a:p>
            <a:r>
              <a:rPr lang="es-MX" sz="1800" dirty="0"/>
              <a:t>MOISÉS: y Dios bajó de los cielos y le dijo al pollo: cruza la carretera. Y el pollo cruzó la carretera y todos se regocijaron.</a:t>
            </a:r>
          </a:p>
          <a:p>
            <a:r>
              <a:rPr lang="es-MX" sz="1800" dirty="0"/>
              <a:t>BILL CLINTON: el pollo no cruzó la carretera. Repito, el pollo NO cruzó la carretera</a:t>
            </a:r>
          </a:p>
          <a:p>
            <a:r>
              <a:rPr lang="es-MX" sz="1800" dirty="0"/>
              <a:t>MAQUIAVELO: la cuestión es que le pollo cruzó la carretera. A quién le importa el por qué, El fin de cruzar la carretera justifica cualquier </a:t>
            </a:r>
            <a:r>
              <a:rPr lang="es-MX" sz="1800" dirty="0" smtClean="0"/>
              <a:t>motivo</a:t>
            </a:r>
          </a:p>
          <a:p>
            <a:r>
              <a:rPr lang="es-MX" sz="1800" dirty="0"/>
              <a:t>FREUD: El hecho de que estés preocupado porque el pollo cruza la carretera revela tu inseguridad </a:t>
            </a:r>
            <a:r>
              <a:rPr lang="es-MX" sz="1800" dirty="0" smtClean="0"/>
              <a:t>sexual</a:t>
            </a:r>
          </a:p>
          <a:p>
            <a:r>
              <a:rPr lang="es-MX" sz="1800" dirty="0"/>
              <a:t>BILL GATES: Acabo de lanzar el </a:t>
            </a:r>
            <a:r>
              <a:rPr lang="es-MX" sz="1800" dirty="0" err="1"/>
              <a:t>MSChicken</a:t>
            </a:r>
            <a:r>
              <a:rPr lang="es-MX" sz="1800" dirty="0"/>
              <a:t> 2000, que no solo cruza carreteras, sino que pone huevos, archiva tus documentos importantes y encuadra tus </a:t>
            </a:r>
            <a:r>
              <a:rPr lang="es-MX" sz="1800" dirty="0" smtClean="0"/>
              <a:t>cuentas</a:t>
            </a:r>
          </a:p>
          <a:p>
            <a:r>
              <a:rPr lang="es-MX" sz="1800" dirty="0"/>
              <a:t>DARWIN: a lo largo de grandes periodos de tiempo, los pollos han sido seleccionados naturalmente de modo que ahora tienen una disposición genética a cruzar </a:t>
            </a:r>
            <a:r>
              <a:rPr lang="es-MX" sz="1800" dirty="0" smtClean="0"/>
              <a:t>carreteras</a:t>
            </a:r>
            <a:endParaRPr lang="es-MX" sz="1800" dirty="0"/>
          </a:p>
        </p:txBody>
      </p:sp>
    </p:spTree>
    <p:extLst>
      <p:ext uri="{BB962C8B-B14F-4D97-AF65-F5344CB8AC3E}">
        <p14:creationId xmlns:p14="http://schemas.microsoft.com/office/powerpoint/2010/main" val="2158577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0" y="493713"/>
            <a:ext cx="11899900" cy="6135687"/>
          </a:xfrm>
        </p:spPr>
        <p:txBody>
          <a:bodyPr>
            <a:noAutofit/>
          </a:bodyPr>
          <a:lstStyle/>
          <a:p>
            <a:r>
              <a:rPr lang="es-MX" sz="2400" dirty="0"/>
              <a:t>EINSTEIN: si el pollo ha cruzado la carretera o la carretera se ha movido debajo del pollo depende de tu marco de referencia</a:t>
            </a:r>
          </a:p>
          <a:p>
            <a:r>
              <a:rPr lang="es-MX" sz="2400" dirty="0" smtClean="0"/>
              <a:t>ANDERSEN </a:t>
            </a:r>
            <a:r>
              <a:rPr lang="es-MX" sz="2400" dirty="0"/>
              <a:t>CONSULTING: la desregulación del lado de la carretera del pollo amenazaba su posición dominante en el mercado. El pollo se enfrentaba a importantes retos para crear y desarrollar las competencias necesarias para encarar la competitividad del mercado. Andersen </a:t>
            </a:r>
            <a:r>
              <a:rPr lang="es-MX" sz="2400" dirty="0" err="1"/>
              <a:t>Consulting</a:t>
            </a:r>
            <a:r>
              <a:rPr lang="es-MX" sz="2400" dirty="0"/>
              <a:t>, en una relación de socio con el cliente, ayudó al pollo </a:t>
            </a:r>
            <a:r>
              <a:rPr lang="es-MX" sz="2400" dirty="0" smtClean="0"/>
              <a:t>a </a:t>
            </a:r>
            <a:r>
              <a:rPr lang="es-MX" sz="2400" dirty="0"/>
              <a:t>emplear sus habilidades, metodología, conocimiento, capital y experiencias para alinear a la mente, procesos y tecnología </a:t>
            </a:r>
            <a:r>
              <a:rPr lang="es-MX" sz="2400" dirty="0" smtClean="0"/>
              <a:t>en </a:t>
            </a:r>
            <a:r>
              <a:rPr lang="es-MX" sz="2400" dirty="0"/>
              <a:t>el apoyo de su estrategia global dentro de un marco de trabajo de Gestión de programas. </a:t>
            </a:r>
            <a:endParaRPr lang="es-MX" sz="2400" dirty="0" smtClean="0"/>
          </a:p>
          <a:p>
            <a:r>
              <a:rPr lang="es-MX" sz="2400" dirty="0" smtClean="0"/>
              <a:t>HAMLET</a:t>
            </a:r>
            <a:r>
              <a:rPr lang="es-MX" sz="2400" dirty="0"/>
              <a:t>: cruzar o no cruzar… he ahí la pregunta</a:t>
            </a:r>
          </a:p>
          <a:p>
            <a:r>
              <a:rPr lang="es-MX" sz="2400" dirty="0"/>
              <a:t>NEIL AMSTRONG: el cruce es un paso para el pollo, pero un gran salto para el gallinero</a:t>
            </a:r>
          </a:p>
          <a:p>
            <a:r>
              <a:rPr lang="es-MX" sz="2400" dirty="0"/>
              <a:t>NIÑO DE PRIMARIA: porque quieren llegar al otro lado</a:t>
            </a:r>
          </a:p>
          <a:p>
            <a:r>
              <a:rPr lang="es-MX" sz="2400" dirty="0"/>
              <a:t>EL GOBIERNO: el gobierno está haciendo todo lo posible para que las gallinas no tengan que cruzar la </a:t>
            </a:r>
            <a:r>
              <a:rPr lang="es-MX" sz="2400" dirty="0" smtClean="0"/>
              <a:t>carretera</a:t>
            </a:r>
            <a:endParaRPr lang="es-MX" sz="2400" dirty="0"/>
          </a:p>
        </p:txBody>
      </p:sp>
    </p:spTree>
    <p:extLst>
      <p:ext uri="{BB962C8B-B14F-4D97-AF65-F5344CB8AC3E}">
        <p14:creationId xmlns:p14="http://schemas.microsoft.com/office/powerpoint/2010/main" val="596714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53023" y="1389320"/>
            <a:ext cx="4205090" cy="3885242"/>
          </a:xfrm>
        </p:spPr>
      </p:pic>
      <p:sp>
        <p:nvSpPr>
          <p:cNvPr id="6" name="5 Marcador de texto"/>
          <p:cNvSpPr>
            <a:spLocks noGrp="1"/>
          </p:cNvSpPr>
          <p:nvPr>
            <p:ph sz="half" idx="2"/>
          </p:nvPr>
        </p:nvSpPr>
        <p:spPr>
          <a:xfrm>
            <a:off x="6633530" y="1200082"/>
            <a:ext cx="3215350" cy="3957250"/>
          </a:xfrm>
        </p:spPr>
        <p:txBody>
          <a:bodyPr/>
          <a:lstStyle/>
          <a:p>
            <a:pPr marL="0" indent="0">
              <a:buNone/>
            </a:pPr>
            <a:r>
              <a:rPr lang="es-MX" sz="3200" dirty="0"/>
              <a:t>Complejidad creciente y … comprensión retardada.</a:t>
            </a:r>
          </a:p>
          <a:p>
            <a:pPr marL="0" indent="0">
              <a:buNone/>
            </a:pPr>
            <a:endParaRPr lang="es-MX" sz="3200" dirty="0"/>
          </a:p>
          <a:p>
            <a:r>
              <a:rPr lang="es-MX" dirty="0" smtClean="0"/>
              <a:t>Ezequiel </a:t>
            </a:r>
            <a:r>
              <a:rPr lang="es-MX" dirty="0" err="1" smtClean="0"/>
              <a:t>Ander</a:t>
            </a:r>
            <a:r>
              <a:rPr lang="es-MX" dirty="0" smtClean="0"/>
              <a:t> </a:t>
            </a:r>
            <a:r>
              <a:rPr lang="es-MX" dirty="0" err="1" smtClean="0"/>
              <a:t>Egg</a:t>
            </a:r>
            <a:r>
              <a:rPr lang="es-MX" dirty="0" smtClean="0"/>
              <a:t> (1998)</a:t>
            </a:r>
            <a:endParaRPr lang="es-MX" dirty="0"/>
          </a:p>
        </p:txBody>
      </p:sp>
    </p:spTree>
    <p:extLst>
      <p:ext uri="{BB962C8B-B14F-4D97-AF65-F5344CB8AC3E}">
        <p14:creationId xmlns:p14="http://schemas.microsoft.com/office/powerpoint/2010/main" val="3274943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HOLA, ¡ESTE ES UN NUEVO MUNDO!</a:t>
            </a:r>
            <a:endParaRPr lang="es-MX" dirty="0"/>
          </a:p>
        </p:txBody>
      </p:sp>
      <p:sp>
        <p:nvSpPr>
          <p:cNvPr id="3" name="2 Marcador de contenido"/>
          <p:cNvSpPr>
            <a:spLocks noGrp="1"/>
          </p:cNvSpPr>
          <p:nvPr>
            <p:ph sz="half" idx="1"/>
          </p:nvPr>
        </p:nvSpPr>
        <p:spPr>
          <a:xfrm>
            <a:off x="5663952" y="1502229"/>
            <a:ext cx="3520440" cy="4724543"/>
          </a:xfrm>
        </p:spPr>
        <p:txBody>
          <a:bodyPr>
            <a:noAutofit/>
          </a:bodyPr>
          <a:lstStyle/>
          <a:p>
            <a:pPr algn="just"/>
            <a:r>
              <a:rPr lang="es-MX" sz="1800" dirty="0" smtClean="0"/>
              <a:t>Estamos en un mundo POSNORMAL signado por las crisis la complejidad y las contradicciones</a:t>
            </a:r>
          </a:p>
          <a:p>
            <a:pPr algn="just"/>
            <a:r>
              <a:rPr lang="es-MX" sz="1800" dirty="0" smtClean="0"/>
              <a:t>En una sociedad compleja, dinámica, </a:t>
            </a:r>
            <a:r>
              <a:rPr lang="es-MX" sz="1800" dirty="0" err="1" smtClean="0"/>
              <a:t>multicausaI</a:t>
            </a:r>
            <a:r>
              <a:rPr lang="es-MX" sz="1800" dirty="0" smtClean="0"/>
              <a:t> y sistémica. </a:t>
            </a:r>
          </a:p>
          <a:p>
            <a:pPr algn="just"/>
            <a:r>
              <a:rPr lang="es-MX" sz="1800" dirty="0" smtClean="0"/>
              <a:t>En la que debemos movernos del “esto no puede pasarnos” al “qué vamos a hacer si pasa.”</a:t>
            </a:r>
          </a:p>
          <a:p>
            <a:pPr algn="just"/>
            <a:r>
              <a:rPr lang="en-US" sz="1800" dirty="0" smtClean="0"/>
              <a:t>Para sobrevivir </a:t>
            </a:r>
            <a:r>
              <a:rPr lang="en-US" sz="1800" dirty="0" err="1" smtClean="0"/>
              <a:t>necesitamos</a:t>
            </a:r>
            <a:r>
              <a:rPr lang="en-US" sz="1800" dirty="0" smtClean="0"/>
              <a:t> nuevas formas de pensar y desarrollar </a:t>
            </a:r>
            <a:r>
              <a:rPr lang="en-US" sz="1800" dirty="0" err="1" smtClean="0"/>
              <a:t>una</a:t>
            </a:r>
            <a:r>
              <a:rPr lang="en-US" sz="1800" dirty="0" smtClean="0"/>
              <a:t> inteligencia </a:t>
            </a:r>
            <a:r>
              <a:rPr lang="en-US" sz="1800" dirty="0" err="1" smtClean="0"/>
              <a:t>anticipatoria</a:t>
            </a:r>
            <a:r>
              <a:rPr lang="en-US" sz="1800" dirty="0" smtClean="0"/>
              <a:t>.</a:t>
            </a:r>
            <a:endParaRPr lang="es-MX" sz="1800" dirty="0" smtClean="0"/>
          </a:p>
        </p:txBody>
      </p:sp>
      <p:sp>
        <p:nvSpPr>
          <p:cNvPr id="6" name="5 Marcador de número de diapositiva"/>
          <p:cNvSpPr>
            <a:spLocks noGrp="1"/>
          </p:cNvSpPr>
          <p:nvPr>
            <p:ph type="sldNum" sz="quarter" idx="12"/>
          </p:nvPr>
        </p:nvSpPr>
        <p:spPr/>
        <p:txBody>
          <a:bodyPr/>
          <a:lstStyle/>
          <a:p>
            <a:fld id="{F2B42E6F-8AED-40DE-B75C-7288E8E550A8}" type="slidenum">
              <a:rPr lang="es-MX" smtClean="0"/>
              <a:pPr/>
              <a:t>2</a:t>
            </a:fld>
            <a:endParaRPr lang="es-MX"/>
          </a:p>
        </p:txBody>
      </p:sp>
      <p:pic>
        <p:nvPicPr>
          <p:cNvPr id="5" name="Picture 5" descr="C:\Users\Guillermina\AppData\Local\Microsoft\Windows\Temporary Internet Files\Content.IE5\4C6IZZ95\MPj04252620000[1].jpg"/>
          <p:cNvPicPr>
            <a:picLocks noChangeAspect="1" noChangeArrowheads="1"/>
          </p:cNvPicPr>
          <p:nvPr/>
        </p:nvPicPr>
        <p:blipFill>
          <a:blip r:embed="rId3" cstate="print"/>
          <a:srcRect l="9917" t="1713" r="7032" b="2367"/>
          <a:stretch>
            <a:fillRect/>
          </a:stretch>
        </p:blipFill>
        <p:spPr bwMode="auto">
          <a:xfrm>
            <a:off x="1798774" y="1813516"/>
            <a:ext cx="3649155" cy="43517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riblet"/>
            <a:contourClr>
              <a:srgbClr val="333333"/>
            </a:contourClr>
          </a:sp3d>
        </p:spPr>
      </p:pic>
    </p:spTree>
    <p:extLst>
      <p:ext uri="{BB962C8B-B14F-4D97-AF65-F5344CB8AC3E}">
        <p14:creationId xmlns:p14="http://schemas.microsoft.com/office/powerpoint/2010/main" val="34564684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Hacia el desempleo masivo</a:t>
            </a:r>
            <a:endParaRPr lang="es-MX" dirty="0"/>
          </a:p>
        </p:txBody>
      </p:sp>
      <p:sp>
        <p:nvSpPr>
          <p:cNvPr id="3" name="Marcador de contenido 2"/>
          <p:cNvSpPr>
            <a:spLocks noGrp="1"/>
          </p:cNvSpPr>
          <p:nvPr>
            <p:ph sz="half" idx="1"/>
          </p:nvPr>
        </p:nvSpPr>
        <p:spPr/>
        <p:txBody>
          <a:bodyPr>
            <a:normAutofit/>
          </a:bodyPr>
          <a:lstStyle/>
          <a:p>
            <a:r>
              <a:rPr lang="es-MX" dirty="0" smtClean="0"/>
              <a:t>Los robots provocarán un desempleo masivo, si habrá 5 millones de empleos para robots y solo dos millones podrán crearse para humanos, la situación es preocupante Con mayor razón cuando se presentan en el panorama nuevos problemas que retan a crear nuevas profesiones.</a:t>
            </a:r>
            <a:endParaRPr lang="es-MX"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978235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Trabajos en el futuro dentro de los siguientes 20 años</a:t>
            </a:r>
            <a:endParaRPr lang="es-MX" dirty="0"/>
          </a:p>
        </p:txBody>
      </p:sp>
      <p:sp>
        <p:nvSpPr>
          <p:cNvPr id="3" name="Marcador de contenido 2"/>
          <p:cNvSpPr>
            <a:spLocks noGrp="1"/>
          </p:cNvSpPr>
          <p:nvPr>
            <p:ph sz="half" idx="1"/>
          </p:nvPr>
        </p:nvSpPr>
        <p:spPr/>
        <p:txBody>
          <a:bodyPr>
            <a:normAutofit fontScale="77500" lnSpcReduction="20000"/>
          </a:bodyPr>
          <a:lstStyle/>
          <a:p>
            <a:r>
              <a:rPr lang="es-MX" dirty="0" smtClean="0"/>
              <a:t>Manipulador de datos basura</a:t>
            </a:r>
            <a:endParaRPr lang="en-US" dirty="0" smtClean="0"/>
          </a:p>
          <a:p>
            <a:r>
              <a:rPr lang="en-US" dirty="0" err="1" smtClean="0"/>
              <a:t>Organizador</a:t>
            </a:r>
            <a:r>
              <a:rPr lang="en-US" dirty="0" smtClean="0"/>
              <a:t> de </a:t>
            </a:r>
            <a:r>
              <a:rPr lang="en-US" dirty="0" err="1" smtClean="0"/>
              <a:t>nuestras</a:t>
            </a:r>
            <a:r>
              <a:rPr lang="en-US" dirty="0" smtClean="0"/>
              <a:t> </a:t>
            </a:r>
            <a:r>
              <a:rPr lang="en-US" dirty="0" err="1" smtClean="0"/>
              <a:t>vidas</a:t>
            </a:r>
            <a:r>
              <a:rPr lang="en-US" dirty="0" smtClean="0"/>
              <a:t> </a:t>
            </a:r>
            <a:r>
              <a:rPr lang="en-US" dirty="0" err="1" smtClean="0"/>
              <a:t>electrónicas</a:t>
            </a:r>
            <a:endParaRPr lang="en-US" dirty="0" smtClean="0"/>
          </a:p>
          <a:p>
            <a:r>
              <a:rPr lang="en-US" dirty="0" err="1" smtClean="0"/>
              <a:t>Diseñadores</a:t>
            </a:r>
            <a:r>
              <a:rPr lang="en-US" dirty="0" smtClean="0"/>
              <a:t> de </a:t>
            </a:r>
            <a:r>
              <a:rPr lang="en-US" dirty="0" err="1" smtClean="0"/>
              <a:t>noticias</a:t>
            </a:r>
            <a:r>
              <a:rPr lang="en-US" dirty="0" smtClean="0"/>
              <a:t> y </a:t>
            </a:r>
            <a:r>
              <a:rPr lang="en-US" dirty="0" err="1" smtClean="0"/>
              <a:t>publicidad</a:t>
            </a:r>
            <a:r>
              <a:rPr lang="en-US" dirty="0" smtClean="0"/>
              <a:t> </a:t>
            </a:r>
            <a:r>
              <a:rPr lang="en-US" dirty="0" err="1" smtClean="0"/>
              <a:t>personales</a:t>
            </a:r>
            <a:endParaRPr lang="es-MX" dirty="0" smtClean="0"/>
          </a:p>
          <a:p>
            <a:r>
              <a:rPr lang="es-MX" dirty="0" smtClean="0"/>
              <a:t>Manager de </a:t>
            </a:r>
            <a:r>
              <a:rPr lang="es-MX" dirty="0" err="1" smtClean="0"/>
              <a:t>avatars</a:t>
            </a:r>
            <a:r>
              <a:rPr lang="es-MX" dirty="0" smtClean="0"/>
              <a:t> o creaciones de cómputo incluso para dar clases</a:t>
            </a:r>
            <a:endParaRPr lang="es-MX" dirty="0"/>
          </a:p>
          <a:p>
            <a:r>
              <a:rPr lang="es-MX" dirty="0" smtClean="0"/>
              <a:t>Abogado virtual</a:t>
            </a:r>
          </a:p>
          <a:p>
            <a:r>
              <a:rPr lang="es-MX" dirty="0" smtClean="0"/>
              <a:t>Policía de modificación del tiempo</a:t>
            </a:r>
          </a:p>
          <a:p>
            <a:r>
              <a:rPr lang="es-MX" dirty="0" smtClean="0"/>
              <a:t>Vigilante de cuarentena</a:t>
            </a:r>
            <a:endParaRPr lang="es-MX" dirty="0"/>
          </a:p>
          <a:p>
            <a:r>
              <a:rPr lang="es-MX" dirty="0" smtClean="0"/>
              <a:t>Trabajador social de las redes</a:t>
            </a:r>
          </a:p>
          <a:p>
            <a:r>
              <a:rPr lang="es-MX" dirty="0" smtClean="0"/>
              <a:t>Diseñadores de marca personales</a:t>
            </a:r>
          </a:p>
          <a:p>
            <a:r>
              <a:rPr lang="es-MX" dirty="0" smtClean="0"/>
              <a:t>Comunicador con </a:t>
            </a:r>
            <a:r>
              <a:rPr lang="es-MX" dirty="0" err="1" smtClean="0"/>
              <a:t>aliens</a:t>
            </a:r>
            <a:endParaRPr lang="es-MX" dirty="0"/>
          </a:p>
        </p:txBody>
      </p:sp>
      <p:sp>
        <p:nvSpPr>
          <p:cNvPr id="4" name="Marcador de contenido 3"/>
          <p:cNvSpPr>
            <a:spLocks noGrp="1"/>
          </p:cNvSpPr>
          <p:nvPr>
            <p:ph sz="half" idx="2"/>
          </p:nvPr>
        </p:nvSpPr>
        <p:spPr/>
        <p:txBody>
          <a:bodyPr>
            <a:normAutofit fontScale="77500" lnSpcReduction="20000"/>
          </a:bodyPr>
          <a:lstStyle/>
          <a:p>
            <a:r>
              <a:rPr lang="es-MX" dirty="0" smtClean="0"/>
              <a:t>Especialista en revertir el cambio climático</a:t>
            </a:r>
          </a:p>
          <a:p>
            <a:r>
              <a:rPr lang="es-MX" dirty="0" smtClean="0"/>
              <a:t>Pilotos espaciales, viajes guiados y arquitectos para el espacio</a:t>
            </a:r>
          </a:p>
          <a:p>
            <a:r>
              <a:rPr lang="es-MX" dirty="0" smtClean="0"/>
              <a:t>Éticos para nuevas ciencias </a:t>
            </a:r>
          </a:p>
          <a:p>
            <a:r>
              <a:rPr lang="es-MX" dirty="0" smtClean="0"/>
              <a:t>Consultor o administrador en salud mental para viejos</a:t>
            </a:r>
          </a:p>
          <a:p>
            <a:r>
              <a:rPr lang="es-MX" dirty="0" smtClean="0"/>
              <a:t>Granjero de cultivos y ganado genéticamente modificado</a:t>
            </a:r>
          </a:p>
          <a:p>
            <a:r>
              <a:rPr lang="es-MX" dirty="0" smtClean="0"/>
              <a:t>Nano médicos</a:t>
            </a:r>
          </a:p>
          <a:p>
            <a:r>
              <a:rPr lang="es-MX" dirty="0" smtClean="0"/>
              <a:t>Diseñador de partes del cuerpo</a:t>
            </a:r>
          </a:p>
          <a:p>
            <a:r>
              <a:rPr lang="es-MX" dirty="0" smtClean="0"/>
              <a:t>Corredor de bolsa para nuevas monedas</a:t>
            </a:r>
            <a:endParaRPr lang="es-MX" dirty="0"/>
          </a:p>
        </p:txBody>
      </p:sp>
    </p:spTree>
    <p:extLst>
      <p:ext uri="{BB962C8B-B14F-4D97-AF65-F5344CB8AC3E}">
        <p14:creationId xmlns:p14="http://schemas.microsoft.com/office/powerpoint/2010/main" val="260117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Trabajos que ya se están solicitando ¿cuántos están preparando las universidades?</a:t>
            </a:r>
            <a:endParaRPr lang="en-US" dirty="0"/>
          </a:p>
        </p:txBody>
      </p:sp>
      <p:sp>
        <p:nvSpPr>
          <p:cNvPr id="3" name="Marcador de contenido 2"/>
          <p:cNvSpPr>
            <a:spLocks noGrp="1"/>
          </p:cNvSpPr>
          <p:nvPr>
            <p:ph sz="half" idx="1"/>
          </p:nvPr>
        </p:nvSpPr>
        <p:spPr/>
        <p:txBody>
          <a:bodyPr>
            <a:normAutofit fontScale="70000" lnSpcReduction="20000"/>
          </a:bodyPr>
          <a:lstStyle/>
          <a:p>
            <a:r>
              <a:rPr lang="es-MX" dirty="0" smtClean="0"/>
              <a:t>Consejero de rehabilitación  para jóvenes cibercriminales</a:t>
            </a:r>
          </a:p>
          <a:p>
            <a:r>
              <a:rPr lang="es-MX" dirty="0" smtClean="0"/>
              <a:t>Diseñador de voz UX (conversaciones digitales)</a:t>
            </a:r>
          </a:p>
          <a:p>
            <a:r>
              <a:rPr lang="es-MX" dirty="0" smtClean="0"/>
              <a:t>Desarrollador de autos voladores</a:t>
            </a:r>
          </a:p>
          <a:p>
            <a:r>
              <a:rPr lang="es-MX" dirty="0" smtClean="0"/>
              <a:t>Gerente de diseño de casas inteligentes</a:t>
            </a:r>
          </a:p>
          <a:p>
            <a:r>
              <a:rPr lang="es-MX" dirty="0" smtClean="0"/>
              <a:t>Defensor de identidades virtuales</a:t>
            </a:r>
          </a:p>
          <a:p>
            <a:r>
              <a:rPr lang="es-MX" dirty="0" smtClean="0"/>
              <a:t>Auditor de sesgos algorítmicos</a:t>
            </a:r>
          </a:p>
          <a:p>
            <a:r>
              <a:rPr lang="es-MX" dirty="0" smtClean="0"/>
              <a:t>Jefe de diseño de personalidad de la máquina</a:t>
            </a:r>
          </a:p>
          <a:p>
            <a:r>
              <a:rPr lang="es-MX" dirty="0" smtClean="0"/>
              <a:t>Defensor de identidad virtual</a:t>
            </a:r>
          </a:p>
          <a:p>
            <a:r>
              <a:rPr lang="es-MX" dirty="0" smtClean="0"/>
              <a:t>Especialista en gestión de suscripciones y pagos periódicos</a:t>
            </a:r>
            <a:endParaRPr lang="en-US" dirty="0"/>
          </a:p>
        </p:txBody>
      </p:sp>
      <p:sp>
        <p:nvSpPr>
          <p:cNvPr id="4" name="Marcador de contenido 3"/>
          <p:cNvSpPr>
            <a:spLocks noGrp="1"/>
          </p:cNvSpPr>
          <p:nvPr>
            <p:ph sz="half" idx="2"/>
          </p:nvPr>
        </p:nvSpPr>
        <p:spPr/>
        <p:txBody>
          <a:bodyPr>
            <a:normAutofit fontScale="70000" lnSpcReduction="20000"/>
          </a:bodyPr>
          <a:lstStyle/>
          <a:p>
            <a:r>
              <a:rPr lang="es-MX" dirty="0" smtClean="0"/>
              <a:t>Cabeza de comportamiento de negocios</a:t>
            </a:r>
          </a:p>
          <a:p>
            <a:r>
              <a:rPr lang="es-MX" dirty="0" smtClean="0"/>
              <a:t>Diseñador de arenas para e-deportes</a:t>
            </a:r>
          </a:p>
          <a:p>
            <a:r>
              <a:rPr lang="es-MX" dirty="0" smtClean="0"/>
              <a:t>Coordinador de Uni4vida</a:t>
            </a:r>
          </a:p>
          <a:p>
            <a:r>
              <a:rPr lang="es-MX" dirty="0" smtClean="0"/>
              <a:t>Arquitecto de mareas</a:t>
            </a:r>
          </a:p>
          <a:p>
            <a:r>
              <a:rPr lang="es-MX" dirty="0" smtClean="0"/>
              <a:t>Agente de ciberataques</a:t>
            </a:r>
          </a:p>
          <a:p>
            <a:r>
              <a:rPr lang="es-MX" dirty="0" smtClean="0"/>
              <a:t>Asistente de alegría (decisiones sobre objetos que lleven a la felicidad)</a:t>
            </a:r>
          </a:p>
          <a:p>
            <a:r>
              <a:rPr lang="es-MX" dirty="0" smtClean="0"/>
              <a:t>Pronosticador de calamidades cibernéticas</a:t>
            </a:r>
          </a:p>
          <a:p>
            <a:r>
              <a:rPr lang="es-MX" dirty="0" smtClean="0"/>
              <a:t>Consultor de granjas verticales</a:t>
            </a:r>
          </a:p>
          <a:p>
            <a:r>
              <a:rPr lang="es-MX" dirty="0" smtClean="0"/>
              <a:t>Coordinador de arcadas de realidad virtual</a:t>
            </a:r>
          </a:p>
          <a:p>
            <a:r>
              <a:rPr lang="es-MX" dirty="0" smtClean="0"/>
              <a:t>Diseñador de interfaz </a:t>
            </a:r>
            <a:r>
              <a:rPr lang="es-MX" dirty="0" err="1" smtClean="0"/>
              <a:t>háptica</a:t>
            </a:r>
            <a:r>
              <a:rPr lang="es-MX" dirty="0" smtClean="0"/>
              <a:t>(interacción humano computadora por medio de sensaciones y movimientos corporales)</a:t>
            </a:r>
            <a:endParaRPr lang="en-US" dirty="0"/>
          </a:p>
        </p:txBody>
      </p:sp>
    </p:spTree>
    <p:extLst>
      <p:ext uri="{BB962C8B-B14F-4D97-AF65-F5344CB8AC3E}">
        <p14:creationId xmlns:p14="http://schemas.microsoft.com/office/powerpoint/2010/main" val="4174169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Fortalezas humanas vs. máquinas</a:t>
            </a:r>
            <a:endParaRPr lang="es-MX" dirty="0"/>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66812" y="1825625"/>
            <a:ext cx="4524375" cy="4151429"/>
          </a:xfrm>
        </p:spPr>
      </p:pic>
      <p:sp>
        <p:nvSpPr>
          <p:cNvPr id="4" name="Marcador de contenido 3"/>
          <p:cNvSpPr>
            <a:spLocks noGrp="1"/>
          </p:cNvSpPr>
          <p:nvPr>
            <p:ph sz="half" idx="2"/>
          </p:nvPr>
        </p:nvSpPr>
        <p:spPr/>
        <p:txBody>
          <a:bodyPr>
            <a:normAutofit fontScale="92500" lnSpcReduction="20000"/>
          </a:bodyPr>
          <a:lstStyle/>
          <a:p>
            <a:r>
              <a:rPr lang="es-419" dirty="0" smtClean="0"/>
              <a:t>La fortaleza de la mente humana es su flexibilidad, la capacidad de procesar e integrar muchos tipos de información para realizar una tarea compleja.</a:t>
            </a:r>
          </a:p>
          <a:p>
            <a:r>
              <a:rPr lang="es-MX" dirty="0" smtClean="0"/>
              <a:t>L</a:t>
            </a:r>
            <a:r>
              <a:rPr lang="es-419" dirty="0" smtClean="0"/>
              <a:t>as fortalezas de las computadoras son velocidad y precisión, no flexibilidad, y las computadoras son mejores en tareas donde las reglas de lógica o una estadística modelo ponen un camino a una solución. La computadora entonces sustituye el trabajo en tareas específicas, no en todo el trabajo.</a:t>
            </a:r>
            <a:endParaRPr lang="es-MX" dirty="0"/>
          </a:p>
        </p:txBody>
      </p:sp>
    </p:spTree>
    <p:extLst>
      <p:ext uri="{BB962C8B-B14F-4D97-AF65-F5344CB8AC3E}">
        <p14:creationId xmlns:p14="http://schemas.microsoft.com/office/powerpoint/2010/main" val="1733919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Lo que nos queda como humanos…</a:t>
            </a:r>
            <a:endParaRPr lang="es-MX" dirty="0"/>
          </a:p>
        </p:txBody>
      </p:sp>
      <p:sp>
        <p:nvSpPr>
          <p:cNvPr id="3" name="Marcador de contenido 2"/>
          <p:cNvSpPr>
            <a:spLocks noGrp="1"/>
          </p:cNvSpPr>
          <p:nvPr>
            <p:ph sz="half" idx="1"/>
          </p:nvPr>
        </p:nvSpPr>
        <p:spPr/>
        <p:txBody>
          <a:bodyPr>
            <a:normAutofit fontScale="92500"/>
          </a:bodyPr>
          <a:lstStyle/>
          <a:p>
            <a:r>
              <a:rPr lang="es-419" dirty="0" smtClean="0"/>
              <a:t>El mercado de mano de obra humana se centrará en tres tipos de trabajo:</a:t>
            </a:r>
          </a:p>
          <a:p>
            <a:r>
              <a:rPr lang="es-419" dirty="0" smtClean="0"/>
              <a:t>1. solución de problemas no estructurados, 2. trabajar con la nueva información, y 3. realización de tareas manuales no rutinarias. </a:t>
            </a:r>
          </a:p>
          <a:p>
            <a:r>
              <a:rPr lang="es-419" dirty="0" smtClean="0"/>
              <a:t>La mayor parte del resto del trabajo se hará por computadoras.</a:t>
            </a:r>
            <a:r>
              <a:rPr lang="en-US" dirty="0" smtClean="0"/>
              <a:t> </a:t>
            </a:r>
            <a:r>
              <a:rPr lang="en-US" dirty="0"/>
              <a:t>Frank Levy and Richard </a:t>
            </a:r>
            <a:r>
              <a:rPr lang="en-US" dirty="0" err="1" smtClean="0"/>
              <a:t>Murnane</a:t>
            </a:r>
            <a:r>
              <a:rPr lang="en-US" dirty="0" smtClean="0"/>
              <a:t>; </a:t>
            </a:r>
            <a:r>
              <a:rPr lang="en-US" i="1" dirty="0" smtClean="0"/>
              <a:t>Dancing with robots</a:t>
            </a:r>
            <a:endParaRPr lang="es-MX" i="1" dirty="0"/>
          </a:p>
        </p:txBody>
      </p: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690688"/>
            <a:ext cx="5181600" cy="4038345"/>
          </a:xfrm>
        </p:spPr>
      </p:pic>
    </p:spTree>
    <p:extLst>
      <p:ext uri="{BB962C8B-B14F-4D97-AF65-F5344CB8AC3E}">
        <p14:creationId xmlns:p14="http://schemas.microsoft.com/office/powerpoint/2010/main" val="328743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¿Qué más nos queda?</a:t>
            </a:r>
            <a:endParaRPr lang="es-MX" dirty="0"/>
          </a:p>
        </p:txBody>
      </p:sp>
      <p:sp>
        <p:nvSpPr>
          <p:cNvPr id="3" name="Marcador de contenido 2"/>
          <p:cNvSpPr>
            <a:spLocks noGrp="1"/>
          </p:cNvSpPr>
          <p:nvPr>
            <p:ph sz="half" idx="1"/>
          </p:nvPr>
        </p:nvSpPr>
        <p:spPr/>
        <p:txBody>
          <a:bodyPr>
            <a:normAutofit/>
          </a:bodyPr>
          <a:lstStyle/>
          <a:p>
            <a:r>
              <a:rPr lang="es-419" dirty="0" smtClean="0"/>
              <a:t>"flexibilidad, la capacidad de procesar e integrar muchos tipos de información para realizar una compleja tarea, como la solución de problemas para procedimientos de operación que no existen y trabajar con nuevas informaciones, adquirir el sentido de las mismas, comunicándolas a los demás."</a:t>
            </a:r>
            <a:endParaRPr lang="es-MX" dirty="0"/>
          </a:p>
        </p:txBody>
      </p:sp>
      <p:sp>
        <p:nvSpPr>
          <p:cNvPr id="4" name="Marcador de contenido 3"/>
          <p:cNvSpPr>
            <a:spLocks noGrp="1"/>
          </p:cNvSpPr>
          <p:nvPr>
            <p:ph sz="half" idx="2"/>
          </p:nvPr>
        </p:nvSpPr>
        <p:spPr/>
        <p:txBody>
          <a:bodyPr>
            <a:normAutofit/>
          </a:bodyPr>
          <a:lstStyle/>
          <a:p>
            <a:r>
              <a:rPr lang="es-MX" dirty="0" smtClean="0"/>
              <a:t>Cada año las computadoras son más sencillas, más rápidas, mejores y más poderosas</a:t>
            </a:r>
          </a:p>
          <a:p>
            <a:r>
              <a:rPr lang="es-MX" dirty="0" smtClean="0"/>
              <a:t>Nosotros ¿más años a la educación o educación cada vez mejor que capacite en habilidades que no pueden hacer las máquinas?</a:t>
            </a:r>
            <a:endParaRPr lang="es-MX"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1118" y="569139"/>
            <a:ext cx="1904416" cy="1385531"/>
          </a:xfrm>
          <a:prstGeom prst="rect">
            <a:avLst/>
          </a:prstGeom>
        </p:spPr>
      </p:pic>
    </p:spTree>
    <p:extLst>
      <p:ext uri="{BB962C8B-B14F-4D97-AF65-F5344CB8AC3E}">
        <p14:creationId xmlns:p14="http://schemas.microsoft.com/office/powerpoint/2010/main" val="63378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MX" sz="3600" b="1" i="1" dirty="0" smtClean="0"/>
              <a:t>A partir de hoy, cada vez que te levantes piensa en seis imposibilidades …</a:t>
            </a:r>
            <a:endParaRPr lang="en-US" sz="3600" b="1" i="1" dirty="0"/>
          </a:p>
        </p:txBody>
      </p:sp>
      <p:sp>
        <p:nvSpPr>
          <p:cNvPr id="6" name="Marcador de texto 5"/>
          <p:cNvSpPr>
            <a:spLocks noGrp="1"/>
          </p:cNvSpPr>
          <p:nvPr>
            <p:ph type="body" sz="half" idx="14"/>
          </p:nvPr>
        </p:nvSpPr>
        <p:spPr>
          <a:xfrm>
            <a:off x="1930400" y="3771174"/>
            <a:ext cx="7279649" cy="753692"/>
          </a:xfrm>
        </p:spPr>
        <p:txBody>
          <a:bodyPr>
            <a:noAutofit/>
          </a:bodyPr>
          <a:lstStyle/>
          <a:p>
            <a:r>
              <a:rPr lang="es-MX" sz="1800" dirty="0" smtClean="0">
                <a:solidFill>
                  <a:schemeClr val="tx1"/>
                </a:solidFill>
              </a:rPr>
              <a:t>Ejemplo, solo ejemplo: cualquier semejanza con la realidad es mera coincidencia…</a:t>
            </a:r>
            <a:endParaRPr lang="en-US" sz="1800" dirty="0">
              <a:solidFill>
                <a:schemeClr val="tx1"/>
              </a:solidFill>
            </a:endParaRPr>
          </a:p>
        </p:txBody>
      </p:sp>
      <p:sp>
        <p:nvSpPr>
          <p:cNvPr id="5" name="Marcador de texto 4"/>
          <p:cNvSpPr>
            <a:spLocks noGrp="1"/>
          </p:cNvSpPr>
          <p:nvPr>
            <p:ph type="body" sz="half" idx="2"/>
          </p:nvPr>
        </p:nvSpPr>
        <p:spPr/>
        <p:txBody>
          <a:bodyPr>
            <a:normAutofit/>
          </a:bodyPr>
          <a:lstStyle/>
          <a:p>
            <a:r>
              <a:rPr lang="es-MX" dirty="0" smtClean="0"/>
              <a:t>¿Una pandemia?      ¿un sismo?   una inundación?</a:t>
            </a:r>
          </a:p>
          <a:p>
            <a:r>
              <a:rPr lang="es-MX" dirty="0" smtClean="0"/>
              <a:t>   ¿ un socavón?    ¿polvo del Sahara?    ¿Qué todo pase en una semana?</a:t>
            </a:r>
            <a:endParaRPr lang="en-US" dirty="0"/>
          </a:p>
        </p:txBody>
      </p:sp>
    </p:spTree>
    <p:extLst>
      <p:ext uri="{BB962C8B-B14F-4D97-AF65-F5344CB8AC3E}">
        <p14:creationId xmlns:p14="http://schemas.microsoft.com/office/powerpoint/2010/main" val="1346163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667436" y="322729"/>
            <a:ext cx="9103658" cy="5647765"/>
          </a:xfrm>
          <a:prstGeom prst="rect">
            <a:avLst/>
          </a:prstGeom>
          <a:noFill/>
          <a:ln>
            <a:noFill/>
          </a:ln>
        </p:spPr>
      </p:pic>
    </p:spTree>
    <p:extLst>
      <p:ext uri="{BB962C8B-B14F-4D97-AF65-F5344CB8AC3E}">
        <p14:creationId xmlns:p14="http://schemas.microsoft.com/office/powerpoint/2010/main" val="411153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833719" y="309282"/>
            <a:ext cx="10098740" cy="6293224"/>
          </a:xfrm>
          <a:prstGeom prst="rect">
            <a:avLst/>
          </a:prstGeom>
          <a:noFill/>
          <a:ln>
            <a:noFill/>
          </a:ln>
        </p:spPr>
      </p:pic>
    </p:spTree>
    <p:extLst>
      <p:ext uri="{BB962C8B-B14F-4D97-AF65-F5344CB8AC3E}">
        <p14:creationId xmlns:p14="http://schemas.microsoft.com/office/powerpoint/2010/main" val="229036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264024" y="123825"/>
            <a:ext cx="9184341" cy="6610350"/>
          </a:xfrm>
          <a:prstGeom prst="rect">
            <a:avLst/>
          </a:prstGeom>
          <a:noFill/>
          <a:ln>
            <a:noFill/>
          </a:ln>
        </p:spPr>
      </p:pic>
    </p:spTree>
    <p:extLst>
      <p:ext uri="{BB962C8B-B14F-4D97-AF65-F5344CB8AC3E}">
        <p14:creationId xmlns:p14="http://schemas.microsoft.com/office/powerpoint/2010/main" val="1692742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SOLO UNA COSA </a:t>
            </a:r>
            <a:r>
              <a:rPr lang="es-MX" dirty="0" smtClean="0"/>
              <a:t>CAMBIÓ…</a:t>
            </a:r>
            <a:endParaRPr lang="es-MX" dirty="0"/>
          </a:p>
        </p:txBody>
      </p:sp>
      <p:sp>
        <p:nvSpPr>
          <p:cNvPr id="3" name="2 Marcador de contenido"/>
          <p:cNvSpPr>
            <a:spLocks noGrp="1"/>
          </p:cNvSpPr>
          <p:nvPr>
            <p:ph sz="half" idx="1"/>
          </p:nvPr>
        </p:nvSpPr>
        <p:spPr>
          <a:xfrm>
            <a:off x="2209800" y="2240280"/>
            <a:ext cx="3803904" cy="3877056"/>
          </a:xfrm>
          <a:prstGeom prst="rect">
            <a:avLst/>
          </a:prstGeom>
        </p:spPr>
        <p:txBody>
          <a:bodyPr/>
          <a:lstStyle/>
          <a:p>
            <a:r>
              <a:rPr lang="es-MX" sz="3200" dirty="0"/>
              <a:t>Y es que para caminar hacia </a:t>
            </a:r>
            <a:r>
              <a:rPr lang="es-MX" sz="3200" dirty="0" smtClean="0"/>
              <a:t>adelante debemos </a:t>
            </a:r>
            <a:r>
              <a:rPr lang="es-MX" sz="3200" dirty="0"/>
              <a:t>entender que solo una cosa cambió:</a:t>
            </a:r>
          </a:p>
          <a:p>
            <a:endParaRPr lang="es-MX" sz="3200" dirty="0"/>
          </a:p>
          <a:p>
            <a:r>
              <a:rPr lang="es-MX" sz="3200" dirty="0" smtClean="0"/>
              <a:t>¡TODO!</a:t>
            </a:r>
            <a:endParaRPr lang="es-MX" sz="3200" dirty="0"/>
          </a:p>
          <a:p>
            <a:endParaRPr lang="es-MX" dirty="0"/>
          </a:p>
        </p:txBody>
      </p:sp>
      <p:pic>
        <p:nvPicPr>
          <p:cNvPr id="5" name="4 Marcador de contenid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0258" y="1916833"/>
            <a:ext cx="3041184" cy="4199806"/>
          </a:xfrm>
          <a:prstGeom prst="rect">
            <a:avLst/>
          </a:prstGeom>
        </p:spPr>
      </p:pic>
    </p:spTree>
    <p:extLst>
      <p:ext uri="{BB962C8B-B14F-4D97-AF65-F5344CB8AC3E}">
        <p14:creationId xmlns:p14="http://schemas.microsoft.com/office/powerpoint/2010/main" val="1647112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820271" y="363071"/>
            <a:ext cx="10165975" cy="5889812"/>
          </a:xfrm>
          <a:prstGeom prst="rect">
            <a:avLst/>
          </a:prstGeom>
          <a:noFill/>
          <a:ln>
            <a:noFill/>
          </a:ln>
        </p:spPr>
      </p:pic>
    </p:spTree>
    <p:extLst>
      <p:ext uri="{BB962C8B-B14F-4D97-AF65-F5344CB8AC3E}">
        <p14:creationId xmlns:p14="http://schemas.microsoft.com/office/powerpoint/2010/main" val="3119480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FODA DINÁMICO</a:t>
            </a:r>
            <a:endParaRPr lang="en-US" dirty="0"/>
          </a:p>
        </p:txBody>
      </p:sp>
      <p:pic>
        <p:nvPicPr>
          <p:cNvPr id="5" name="Marcador de contenido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1936376"/>
            <a:ext cx="5145741" cy="4087906"/>
          </a:xfrm>
          <a:prstGeom prst="rect">
            <a:avLst/>
          </a:prstGeom>
          <a:noFill/>
        </p:spPr>
      </p:pic>
      <p:pic>
        <p:nvPicPr>
          <p:cNvPr id="6" name="Marcador de contenido 5"/>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936376"/>
            <a:ext cx="5181600" cy="4087906"/>
          </a:xfrm>
          <a:prstGeom prst="rect">
            <a:avLst/>
          </a:prstGeom>
          <a:noFill/>
        </p:spPr>
      </p:pic>
    </p:spTree>
    <p:extLst>
      <p:ext uri="{BB962C8B-B14F-4D97-AF65-F5344CB8AC3E}">
        <p14:creationId xmlns:p14="http://schemas.microsoft.com/office/powerpoint/2010/main" val="2754186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3341" y="719138"/>
            <a:ext cx="9547412" cy="5990944"/>
          </a:xfrm>
          <a:prstGeom prst="rect">
            <a:avLst/>
          </a:prstGeom>
          <a:noFill/>
        </p:spPr>
      </p:pic>
    </p:spTree>
    <p:extLst>
      <p:ext uri="{BB962C8B-B14F-4D97-AF65-F5344CB8AC3E}">
        <p14:creationId xmlns:p14="http://schemas.microsoft.com/office/powerpoint/2010/main" val="2705865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85962" y="47856"/>
            <a:ext cx="9082039" cy="6730662"/>
          </a:xfrm>
          <a:prstGeom prst="rect">
            <a:avLst/>
          </a:prstGeom>
        </p:spPr>
      </p:pic>
    </p:spTree>
    <p:extLst>
      <p:ext uri="{BB962C8B-B14F-4D97-AF65-F5344CB8AC3E}">
        <p14:creationId xmlns:p14="http://schemas.microsoft.com/office/powerpoint/2010/main" val="1688003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1941" y="537882"/>
            <a:ext cx="9574306" cy="5862918"/>
          </a:xfrm>
          <a:prstGeom prst="rect">
            <a:avLst/>
          </a:prstGeom>
          <a:noFill/>
        </p:spPr>
      </p:pic>
    </p:spTree>
    <p:extLst>
      <p:ext uri="{BB962C8B-B14F-4D97-AF65-F5344CB8AC3E}">
        <p14:creationId xmlns:p14="http://schemas.microsoft.com/office/powerpoint/2010/main" val="357859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PENSAR Y PLANEAR ESCENARIOS</a:t>
            </a:r>
            <a:endParaRPr lang="en-US" dirty="0"/>
          </a:p>
        </p:txBody>
      </p:sp>
      <p:sp>
        <p:nvSpPr>
          <p:cNvPr id="3" name="Marcador de contenido 2"/>
          <p:cNvSpPr>
            <a:spLocks noGrp="1"/>
          </p:cNvSpPr>
          <p:nvPr>
            <p:ph idx="1"/>
          </p:nvPr>
        </p:nvSpPr>
        <p:spPr/>
        <p:txBody>
          <a:bodyPr>
            <a:normAutofit/>
          </a:bodyPr>
          <a:lstStyle/>
          <a:p>
            <a:r>
              <a:rPr lang="es-MX" sz="4000" dirty="0" smtClean="0"/>
              <a:t>ESCENARIOS COMO HISTORIAS (Teatro del devenir, de máscaras, guiñol. De la improvisación, cambio de roles)</a:t>
            </a:r>
          </a:p>
          <a:p>
            <a:r>
              <a:rPr lang="es-MX" sz="4000" dirty="0" smtClean="0"/>
              <a:t>ESCENARIOS COMO FUTUROS ALTERNATIVOS</a:t>
            </a:r>
          </a:p>
          <a:p>
            <a:r>
              <a:rPr lang="es-MX" sz="4000" dirty="0" smtClean="0"/>
              <a:t>ESCENARIOS CRÍTICOS Y TRANSFORMADORES</a:t>
            </a:r>
            <a:endParaRPr lang="en-US" sz="4000" dirty="0"/>
          </a:p>
        </p:txBody>
      </p:sp>
    </p:spTree>
    <p:extLst>
      <p:ext uri="{BB962C8B-B14F-4D97-AF65-F5344CB8AC3E}">
        <p14:creationId xmlns:p14="http://schemas.microsoft.com/office/powerpoint/2010/main" val="1059524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838199" y="2057400"/>
            <a:ext cx="10618695" cy="4130040"/>
          </a:xfrm>
        </p:spPr>
        <p:txBody>
          <a:bodyPr>
            <a:normAutofit/>
          </a:bodyPr>
          <a:lstStyle/>
          <a:p>
            <a:pPr algn="just"/>
            <a:endParaRPr lang="es-MX" dirty="0" smtClean="0"/>
          </a:p>
          <a:p>
            <a:pPr algn="just"/>
            <a:r>
              <a:rPr lang="es-MX" dirty="0" smtClean="0"/>
              <a:t>En </a:t>
            </a:r>
            <a:r>
              <a:rPr lang="es-MX" dirty="0"/>
              <a:t>este apartado hay muchísimos modelos, métodos, técnicas inventadas pro los futuristas para trabajar temas específicos. Existe una gran diversidad que va desde los escenarios como arquetipos y casi siempre son cuatro, escenarios mediante  la matriz de cuadrantes que es muy frecuente, hasta los escenarios que detallan minuciosamente un proceso. Se cuentan entre ellos también los escenarios lúdicos, por ejemplo los que se hacen con Legos o mediante historias imaginativas como los </a:t>
            </a:r>
            <a:r>
              <a:rPr lang="es-MX" dirty="0" smtClean="0"/>
              <a:t>escenarios </a:t>
            </a:r>
            <a:r>
              <a:rPr lang="es-MX" dirty="0" err="1"/>
              <a:t>Rip</a:t>
            </a:r>
            <a:r>
              <a:rPr lang="es-MX" dirty="0"/>
              <a:t> Van </a:t>
            </a:r>
            <a:r>
              <a:rPr lang="es-MX" dirty="0" err="1" smtClean="0"/>
              <a:t>Winkle</a:t>
            </a:r>
            <a:r>
              <a:rPr lang="es-MX" dirty="0" smtClean="0"/>
              <a:t>.</a:t>
            </a:r>
            <a:endParaRPr lang="es-MX" dirty="0"/>
          </a:p>
        </p:txBody>
      </p:sp>
      <p:sp>
        <p:nvSpPr>
          <p:cNvPr id="3" name="2 Título"/>
          <p:cNvSpPr>
            <a:spLocks noGrp="1"/>
          </p:cNvSpPr>
          <p:nvPr>
            <p:ph type="title"/>
          </p:nvPr>
        </p:nvSpPr>
        <p:spPr>
          <a:solidFill>
            <a:schemeClr val="accent3"/>
          </a:solidFill>
        </p:spPr>
        <p:txBody>
          <a:bodyPr>
            <a:normAutofit/>
          </a:bodyPr>
          <a:lstStyle/>
          <a:p>
            <a:r>
              <a:rPr lang="es-MX" dirty="0" smtClean="0"/>
              <a:t>ESCENARIOS COMO FUTUROS ALTERNATIVOS</a:t>
            </a:r>
            <a:endParaRPr lang="es-MX" dirty="0"/>
          </a:p>
        </p:txBody>
      </p:sp>
    </p:spTree>
    <p:extLst>
      <p:ext uri="{BB962C8B-B14F-4D97-AF65-F5344CB8AC3E}">
        <p14:creationId xmlns:p14="http://schemas.microsoft.com/office/powerpoint/2010/main" val="735837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smtClean="0"/>
              <a:t>Una lista de escenarios con futuros alternativos</a:t>
            </a:r>
            <a:endParaRPr lang="en-US" dirty="0"/>
          </a:p>
        </p:txBody>
      </p:sp>
      <p:sp>
        <p:nvSpPr>
          <p:cNvPr id="5" name="Marcador de contenido 4"/>
          <p:cNvSpPr>
            <a:spLocks noGrp="1"/>
          </p:cNvSpPr>
          <p:nvPr>
            <p:ph sz="half" idx="1"/>
          </p:nvPr>
        </p:nvSpPr>
        <p:spPr/>
        <p:txBody>
          <a:bodyPr>
            <a:normAutofit fontScale="92500" lnSpcReduction="10000"/>
          </a:bodyPr>
          <a:lstStyle/>
          <a:p>
            <a:pPr lvl="0"/>
            <a:r>
              <a:rPr lang="es-MX" dirty="0" err="1"/>
              <a:t>Backasting</a:t>
            </a:r>
            <a:r>
              <a:rPr lang="es-MX" dirty="0"/>
              <a:t>, </a:t>
            </a:r>
            <a:r>
              <a:rPr lang="es-MX" dirty="0" err="1"/>
              <a:t>incasting</a:t>
            </a:r>
            <a:r>
              <a:rPr lang="es-MX" dirty="0"/>
              <a:t>, </a:t>
            </a:r>
            <a:r>
              <a:rPr lang="es-MX" dirty="0" err="1"/>
              <a:t>visioning</a:t>
            </a:r>
            <a:r>
              <a:rPr lang="es-MX" dirty="0"/>
              <a:t> </a:t>
            </a:r>
            <a:endParaRPr lang="en-US" dirty="0"/>
          </a:p>
          <a:p>
            <a:pPr lvl="0"/>
            <a:r>
              <a:rPr lang="es-MX" dirty="0" err="1" smtClean="0"/>
              <a:t>World</a:t>
            </a:r>
            <a:r>
              <a:rPr lang="es-MX" dirty="0" smtClean="0"/>
              <a:t> </a:t>
            </a:r>
            <a:r>
              <a:rPr lang="es-MX" dirty="0" err="1" smtClean="0"/>
              <a:t>cafe</a:t>
            </a:r>
            <a:endParaRPr lang="en-US" dirty="0"/>
          </a:p>
          <a:p>
            <a:r>
              <a:rPr lang="es-MX" dirty="0" smtClean="0"/>
              <a:t>Ex</a:t>
            </a:r>
            <a:r>
              <a:rPr lang="es-MX" dirty="0" smtClean="0"/>
              <a:t>trapolación </a:t>
            </a:r>
            <a:r>
              <a:rPr lang="es-MX" dirty="0"/>
              <a:t>de tendencias</a:t>
            </a:r>
            <a:endParaRPr lang="en-US" dirty="0"/>
          </a:p>
          <a:p>
            <a:pPr lvl="0"/>
            <a:r>
              <a:rPr lang="es-MX" dirty="0" err="1"/>
              <a:t>Manoa</a:t>
            </a:r>
            <a:r>
              <a:rPr lang="es-MX" dirty="0"/>
              <a:t>: tres tendencias en rueda del futuro </a:t>
            </a:r>
            <a:r>
              <a:rPr lang="es-MX" dirty="0" smtClean="0"/>
              <a:t>y relaciones </a:t>
            </a:r>
            <a:r>
              <a:rPr lang="es-MX" dirty="0"/>
              <a:t>en una matriz de impactos cruzados</a:t>
            </a:r>
            <a:endParaRPr lang="en-US" dirty="0"/>
          </a:p>
          <a:p>
            <a:pPr lvl="0"/>
            <a:r>
              <a:rPr lang="es-MX" dirty="0"/>
              <a:t>Matriz SRI: Siete mañanas, lo peor y lo </a:t>
            </a:r>
            <a:r>
              <a:rPr lang="es-MX" dirty="0" smtClean="0"/>
              <a:t>mejor</a:t>
            </a:r>
          </a:p>
          <a:p>
            <a:pPr lvl="0"/>
            <a:r>
              <a:rPr lang="es-MX" dirty="0" smtClean="0"/>
              <a:t>Conferencia de búsqueda</a:t>
            </a:r>
            <a:endParaRPr lang="en-US" dirty="0"/>
          </a:p>
        </p:txBody>
      </p:sp>
      <p:sp>
        <p:nvSpPr>
          <p:cNvPr id="6" name="Marcador de contenido 5"/>
          <p:cNvSpPr>
            <a:spLocks noGrp="1"/>
          </p:cNvSpPr>
          <p:nvPr>
            <p:ph sz="half" idx="2"/>
          </p:nvPr>
        </p:nvSpPr>
        <p:spPr/>
        <p:txBody>
          <a:bodyPr>
            <a:normAutofit fontScale="92500" lnSpcReduction="10000"/>
          </a:bodyPr>
          <a:lstStyle/>
          <a:p>
            <a:pPr lvl="0"/>
            <a:r>
              <a:rPr lang="es-MX" dirty="0"/>
              <a:t>Mapa de divergencias</a:t>
            </a:r>
            <a:endParaRPr lang="en-US" dirty="0"/>
          </a:p>
          <a:p>
            <a:pPr lvl="0"/>
            <a:r>
              <a:rPr lang="es-MX" dirty="0" smtClean="0"/>
              <a:t>Matriz </a:t>
            </a:r>
            <a:r>
              <a:rPr lang="es-MX" dirty="0"/>
              <a:t>GBN de Schwartz: matriz de dos por dos</a:t>
            </a:r>
            <a:endParaRPr lang="en-US" dirty="0"/>
          </a:p>
          <a:p>
            <a:pPr lvl="0"/>
            <a:r>
              <a:rPr lang="es-MX" dirty="0"/>
              <a:t>Análisis morfológico</a:t>
            </a:r>
            <a:endParaRPr lang="en-US" dirty="0"/>
          </a:p>
          <a:p>
            <a:pPr lvl="0"/>
            <a:r>
              <a:rPr lang="es-MX" dirty="0"/>
              <a:t>Análisis de impacto de tendencias</a:t>
            </a:r>
            <a:endParaRPr lang="en-US" dirty="0"/>
          </a:p>
          <a:p>
            <a:pPr lvl="0"/>
            <a:r>
              <a:rPr lang="es-MX" dirty="0"/>
              <a:t>Escenarios dinámicos modelo para dimensiones de incertidumbre</a:t>
            </a:r>
            <a:endParaRPr lang="en-US" dirty="0"/>
          </a:p>
          <a:p>
            <a:pPr lvl="0"/>
            <a:r>
              <a:rPr lang="es-MX" dirty="0"/>
              <a:t>Análisis sensitivo: entre valores múltiples (Monte Carlo)</a:t>
            </a:r>
            <a:endParaRPr lang="en-US" dirty="0"/>
          </a:p>
          <a:p>
            <a:r>
              <a:rPr lang="es-MX" dirty="0" err="1"/>
              <a:t>Story</a:t>
            </a:r>
            <a:r>
              <a:rPr lang="es-MX" dirty="0"/>
              <a:t> and </a:t>
            </a:r>
            <a:r>
              <a:rPr lang="es-MX" dirty="0" err="1"/>
              <a:t>simulation</a:t>
            </a:r>
            <a:r>
              <a:rPr lang="es-MX" dirty="0"/>
              <a:t>, SAS </a:t>
            </a:r>
            <a:endParaRPr lang="es-MX" dirty="0" smtClean="0"/>
          </a:p>
          <a:p>
            <a:pPr marL="0" indent="0">
              <a:buNone/>
            </a:pPr>
            <a:endParaRPr lang="en-US" dirty="0"/>
          </a:p>
        </p:txBody>
      </p:sp>
    </p:spTree>
    <p:extLst>
      <p:ext uri="{BB962C8B-B14F-4D97-AF65-F5344CB8AC3E}">
        <p14:creationId xmlns:p14="http://schemas.microsoft.com/office/powerpoint/2010/main" val="25957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smtClean="0"/>
              <a:t>El tenedor en el camino: pensar escenarios</a:t>
            </a:r>
            <a:endParaRPr lang="en-US" dirty="0"/>
          </a:p>
        </p:txBody>
      </p:sp>
      <p:pic>
        <p:nvPicPr>
          <p:cNvPr id="5" name="Marcador de contenido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41294" y="1922928"/>
            <a:ext cx="10179424" cy="4128247"/>
          </a:xfrm>
          <a:prstGeom prst="rect">
            <a:avLst/>
          </a:prstGeom>
          <a:noFill/>
        </p:spPr>
      </p:pic>
    </p:spTree>
    <p:extLst>
      <p:ext uri="{BB962C8B-B14F-4D97-AF65-F5344CB8AC3E}">
        <p14:creationId xmlns:p14="http://schemas.microsoft.com/office/powerpoint/2010/main" val="1948379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6753" y="605118"/>
            <a:ext cx="9708776" cy="5378823"/>
          </a:xfrm>
          <a:prstGeom prst="rect">
            <a:avLst/>
          </a:prstGeom>
          <a:noFill/>
        </p:spPr>
      </p:pic>
    </p:spTree>
    <p:extLst>
      <p:ext uri="{BB962C8B-B14F-4D97-AF65-F5344CB8AC3E}">
        <p14:creationId xmlns:p14="http://schemas.microsoft.com/office/powerpoint/2010/main" val="311853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Nuevas aplicaciones metodológicas</a:t>
            </a:r>
            <a:endParaRPr lang="en-US" dirty="0"/>
          </a:p>
        </p:txBody>
      </p:sp>
      <p:sp>
        <p:nvSpPr>
          <p:cNvPr id="3" name="Marcador de contenido 2"/>
          <p:cNvSpPr>
            <a:spLocks noGrp="1"/>
          </p:cNvSpPr>
          <p:nvPr>
            <p:ph idx="1"/>
          </p:nvPr>
        </p:nvSpPr>
        <p:spPr/>
        <p:txBody>
          <a:bodyPr/>
          <a:lstStyle/>
          <a:p>
            <a:r>
              <a:rPr lang="es-MX" dirty="0" smtClean="0"/>
              <a:t>Y </a:t>
            </a:r>
            <a:r>
              <a:rPr lang="es-MX" dirty="0" smtClean="0"/>
              <a:t>¿qué crees?, </a:t>
            </a:r>
            <a:r>
              <a:rPr lang="es-MX" dirty="0" smtClean="0"/>
              <a:t>la metodología también cambió…</a:t>
            </a:r>
          </a:p>
          <a:p>
            <a:r>
              <a:rPr lang="es-MX" dirty="0" smtClean="0"/>
              <a:t>Al finalizar el siglo pasado nos dimos cuenta que la realidad iba muy rápido, pero </a:t>
            </a:r>
            <a:r>
              <a:rPr lang="es-MX" dirty="0" smtClean="0"/>
              <a:t>es que </a:t>
            </a:r>
            <a:r>
              <a:rPr lang="es-MX" dirty="0" smtClean="0"/>
              <a:t>nosotros no habíamos corrido lo suficiente.</a:t>
            </a:r>
          </a:p>
          <a:p>
            <a:r>
              <a:rPr lang="es-MX" dirty="0" smtClean="0"/>
              <a:t>Muchos instrumentos, técnicas y métodos comenzaron a ser inútiles para entender el mundo que nos rodeaba, </a:t>
            </a:r>
            <a:r>
              <a:rPr lang="es-MX" dirty="0" smtClean="0"/>
              <a:t>un </a:t>
            </a:r>
            <a:r>
              <a:rPr lang="es-MX" dirty="0" smtClean="0"/>
              <a:t>mundo de grandes cambios, </a:t>
            </a:r>
            <a:r>
              <a:rPr lang="es-MX" dirty="0" smtClean="0"/>
              <a:t>pero que  también </a:t>
            </a:r>
            <a:r>
              <a:rPr lang="es-MX" dirty="0" smtClean="0"/>
              <a:t>entró a un enorme cono de incertidumbre donde los eventos inesperados se suceden uno tras otro, </a:t>
            </a:r>
            <a:r>
              <a:rPr lang="es-MX" dirty="0" smtClean="0"/>
              <a:t>sino </a:t>
            </a:r>
            <a:r>
              <a:rPr lang="es-MX" dirty="0" smtClean="0"/>
              <a:t>dígalo esta pandemia, y las inundaciones, y los deslaves, y los terremotos y cada día una sorpresa, hasta perdió </a:t>
            </a:r>
            <a:r>
              <a:rPr lang="es-MX" dirty="0" err="1" smtClean="0"/>
              <a:t>Trump</a:t>
            </a:r>
            <a:r>
              <a:rPr lang="es-MX" dirty="0" smtClean="0"/>
              <a:t>. </a:t>
            </a:r>
          </a:p>
          <a:p>
            <a:r>
              <a:rPr lang="es-MX" dirty="0" smtClean="0"/>
              <a:t>Necesitamos nuevas metodologías para su comprensión.</a:t>
            </a:r>
            <a:endParaRPr lang="en-US" dirty="0"/>
          </a:p>
        </p:txBody>
      </p:sp>
    </p:spTree>
    <p:extLst>
      <p:ext uri="{BB962C8B-B14F-4D97-AF65-F5344CB8AC3E}">
        <p14:creationId xmlns:p14="http://schemas.microsoft.com/office/powerpoint/2010/main" val="1066954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ESO NOS ENSEÑA LA PROSPECTIVA. </a:t>
            </a:r>
            <a:br>
              <a:rPr lang="es-MX" dirty="0" smtClean="0"/>
            </a:br>
            <a:r>
              <a:rPr lang="es-MX" dirty="0" smtClean="0"/>
              <a:t>El cambio no es fácil…</a:t>
            </a:r>
            <a:endParaRPr lang="es-MX" dirty="0"/>
          </a:p>
        </p:txBody>
      </p:sp>
      <p:sp>
        <p:nvSpPr>
          <p:cNvPr id="3" name="2 Marcador de contenido"/>
          <p:cNvSpPr>
            <a:spLocks noGrp="1"/>
          </p:cNvSpPr>
          <p:nvPr>
            <p:ph idx="1"/>
          </p:nvPr>
        </p:nvSpPr>
        <p:spPr>
          <a:xfrm>
            <a:off x="838200" y="1825625"/>
            <a:ext cx="10515600" cy="3889375"/>
          </a:xfrm>
        </p:spPr>
        <p:txBody>
          <a:bodyPr>
            <a:normAutofit/>
          </a:bodyPr>
          <a:lstStyle/>
          <a:p>
            <a:pPr algn="just"/>
            <a:r>
              <a:rPr lang="es-MX" dirty="0" smtClean="0"/>
              <a:t>Desarrollar la inteligencia anticipatoria no es como cambiarse de ropa. Requiere pasión y convicción, romper </a:t>
            </a:r>
            <a:r>
              <a:rPr lang="es-MX" dirty="0" smtClean="0"/>
              <a:t>los </a:t>
            </a:r>
            <a:r>
              <a:rPr lang="es-MX" dirty="0" smtClean="0"/>
              <a:t>paradigmas tradicionales (una buena parte de lo que sabes ya no te sirve para el mundo actual). Salirse de la caja positivista, no querer alcanzar la zanahoria como el caballo, dejar patrones culturales que han sido dañinos (machismo, pobreza como destino manifiesto, el tiempo lo resolverá), alejarnos de fantasmas y miedos. Aceptar que hay nuevas formas de pensar y crear nuevas estructuras mentales .</a:t>
            </a:r>
          </a:p>
        </p:txBody>
      </p:sp>
      <p:sp>
        <p:nvSpPr>
          <p:cNvPr id="4" name="3 Marcador de número de diapositiva"/>
          <p:cNvSpPr>
            <a:spLocks noGrp="1"/>
          </p:cNvSpPr>
          <p:nvPr>
            <p:ph type="sldNum" sz="quarter" idx="12"/>
          </p:nvPr>
        </p:nvSpPr>
        <p:spPr/>
        <p:txBody>
          <a:bodyPr/>
          <a:lstStyle/>
          <a:p>
            <a:fld id="{F2B42E6F-8AED-40DE-B75C-7288E8E550A8}" type="slidenum">
              <a:rPr lang="es-MX" smtClean="0"/>
              <a:pPr/>
              <a:t>40</a:t>
            </a:fld>
            <a:endParaRPr lang="es-MX"/>
          </a:p>
        </p:txBody>
      </p:sp>
    </p:spTree>
    <p:extLst>
      <p:ext uri="{BB962C8B-B14F-4D97-AF65-F5344CB8AC3E}">
        <p14:creationId xmlns:p14="http://schemas.microsoft.com/office/powerpoint/2010/main" val="2043704210"/>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 Y TÚ… ¿YA CAMBIASTE?</a:t>
            </a:r>
            <a:endParaRPr lang="es-MX" dirty="0"/>
          </a:p>
        </p:txBody>
      </p:sp>
      <p:sp>
        <p:nvSpPr>
          <p:cNvPr id="3" name="2 Marcador de contenido"/>
          <p:cNvSpPr>
            <a:spLocks noGrp="1"/>
          </p:cNvSpPr>
          <p:nvPr>
            <p:ph idx="1"/>
          </p:nvPr>
        </p:nvSpPr>
        <p:spPr/>
        <p:txBody>
          <a:bodyPr>
            <a:normAutofit/>
          </a:bodyPr>
          <a:lstStyle/>
          <a:p>
            <a:pPr algn="just"/>
            <a:r>
              <a:rPr lang="es-MX" dirty="0" smtClean="0"/>
              <a:t>Cuando Michel </a:t>
            </a:r>
            <a:r>
              <a:rPr lang="es-MX" dirty="0" err="1" smtClean="0"/>
              <a:t>Godet</a:t>
            </a:r>
            <a:r>
              <a:rPr lang="es-MX" dirty="0" smtClean="0"/>
              <a:t> preguntó: cómo queremos que el mundo cambie: con nosotros, sin nosotros o contra nosotros? Nos está confrontando  con el mundo actual, la necesidad de cambiar ante una sociedad diferente frente a la cual no habíamos estado preparados para enfrentar.</a:t>
            </a:r>
          </a:p>
          <a:p>
            <a:pPr algn="just"/>
            <a:r>
              <a:rPr lang="es-MX" dirty="0" smtClean="0"/>
              <a:t>Sin embargo,  </a:t>
            </a:r>
            <a:r>
              <a:rPr lang="es-MX" dirty="0" err="1" smtClean="0"/>
              <a:t>Godet</a:t>
            </a:r>
            <a:r>
              <a:rPr lang="es-MX" dirty="0" smtClean="0"/>
              <a:t> nos invita a la acción.</a:t>
            </a:r>
          </a:p>
          <a:p>
            <a:pPr algn="just"/>
            <a:r>
              <a:rPr lang="en-US" dirty="0" smtClean="0"/>
              <a:t>No podemos </a:t>
            </a:r>
            <a:r>
              <a:rPr lang="en-US" dirty="0" err="1" smtClean="0"/>
              <a:t>quedarnos</a:t>
            </a:r>
            <a:r>
              <a:rPr lang="en-US" dirty="0" smtClean="0"/>
              <a:t> a </a:t>
            </a:r>
            <a:r>
              <a:rPr lang="en-US" dirty="0" err="1" smtClean="0"/>
              <a:t>contemplar</a:t>
            </a:r>
            <a:r>
              <a:rPr lang="en-US" dirty="0" smtClean="0"/>
              <a:t> el </a:t>
            </a:r>
            <a:r>
              <a:rPr lang="en-US" dirty="0" err="1" smtClean="0"/>
              <a:t>mundo</a:t>
            </a:r>
            <a:r>
              <a:rPr lang="en-US" dirty="0" smtClean="0"/>
              <a:t> sin </a:t>
            </a:r>
            <a:r>
              <a:rPr lang="en-US" dirty="0" err="1" smtClean="0"/>
              <a:t>entenderlo</a:t>
            </a:r>
            <a:r>
              <a:rPr lang="en-US" dirty="0" smtClean="0"/>
              <a:t>. </a:t>
            </a:r>
            <a:r>
              <a:rPr lang="en-US" dirty="0" err="1" smtClean="0"/>
              <a:t>Tenemos</a:t>
            </a:r>
            <a:r>
              <a:rPr lang="en-US" dirty="0" smtClean="0"/>
              <a:t> </a:t>
            </a:r>
            <a:r>
              <a:rPr lang="en-US" dirty="0" err="1" smtClean="0"/>
              <a:t>que</a:t>
            </a:r>
            <a:r>
              <a:rPr lang="en-US" dirty="0" smtClean="0"/>
              <a:t> </a:t>
            </a:r>
            <a:r>
              <a:rPr lang="en-US" dirty="0" err="1" smtClean="0"/>
              <a:t>actuar</a:t>
            </a:r>
            <a:r>
              <a:rPr lang="en-US" dirty="0" smtClean="0"/>
              <a:t> </a:t>
            </a:r>
            <a:r>
              <a:rPr lang="en-US" dirty="0" err="1" smtClean="0"/>
              <a:t>ahora</a:t>
            </a:r>
            <a:r>
              <a:rPr lang="en-US" dirty="0" smtClean="0"/>
              <a:t> para manejar la </a:t>
            </a:r>
            <a:r>
              <a:rPr lang="en-US" dirty="0" err="1" smtClean="0"/>
              <a:t>incertidumbre</a:t>
            </a:r>
            <a:r>
              <a:rPr lang="en-US" dirty="0" smtClean="0"/>
              <a:t>, o sea, </a:t>
            </a:r>
            <a:r>
              <a:rPr lang="en-US" dirty="0" err="1" smtClean="0"/>
              <a:t>anticipar</a:t>
            </a:r>
            <a:r>
              <a:rPr lang="en-US" dirty="0" smtClean="0"/>
              <a:t> posibles </a:t>
            </a:r>
            <a:r>
              <a:rPr lang="en-US" dirty="0" err="1" smtClean="0"/>
              <a:t>futuros</a:t>
            </a:r>
            <a:r>
              <a:rPr lang="en-US" dirty="0" smtClean="0"/>
              <a:t> y construir el mejor para </a:t>
            </a:r>
            <a:r>
              <a:rPr lang="en-US" dirty="0" err="1" smtClean="0"/>
              <a:t>todos</a:t>
            </a:r>
            <a:r>
              <a:rPr lang="en-US" dirty="0" smtClean="0"/>
              <a:t>.</a:t>
            </a:r>
          </a:p>
          <a:p>
            <a:pPr algn="just"/>
            <a:r>
              <a:rPr lang="es-MX" dirty="0" smtClean="0"/>
              <a:t>Es buen momento ahora, que aún estamos guarecidos en el “todavía”</a:t>
            </a:r>
          </a:p>
          <a:p>
            <a:pPr marL="0" indent="0" algn="just">
              <a:buNone/>
            </a:pPr>
            <a:endParaRPr lang="es-MX" dirty="0"/>
          </a:p>
        </p:txBody>
      </p:sp>
      <p:sp>
        <p:nvSpPr>
          <p:cNvPr id="4" name="3 Marcador de número de diapositiva"/>
          <p:cNvSpPr>
            <a:spLocks noGrp="1"/>
          </p:cNvSpPr>
          <p:nvPr>
            <p:ph type="sldNum" sz="quarter" idx="12"/>
          </p:nvPr>
        </p:nvSpPr>
        <p:spPr/>
        <p:txBody>
          <a:bodyPr/>
          <a:lstStyle/>
          <a:p>
            <a:fld id="{F2B42E6F-8AED-40DE-B75C-7288E8E550A8}" type="slidenum">
              <a:rPr lang="es-MX" smtClean="0"/>
              <a:pPr/>
              <a:t>41</a:t>
            </a:fld>
            <a:endParaRPr lang="es-MX"/>
          </a:p>
        </p:txBody>
      </p:sp>
    </p:spTree>
    <p:extLst>
      <p:ext uri="{BB962C8B-B14F-4D97-AF65-F5344CB8AC3E}">
        <p14:creationId xmlns:p14="http://schemas.microsoft.com/office/powerpoint/2010/main" val="2891609440"/>
      </p:ext>
    </p:extLst>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p:cNvSpPr>
            <a:spLocks noGrp="1" noChangeArrowheads="1"/>
          </p:cNvSpPr>
          <p:nvPr>
            <p:ph type="ctrTitle"/>
          </p:nvPr>
        </p:nvSpPr>
        <p:spPr>
          <a:xfrm>
            <a:off x="1953064" y="1484784"/>
            <a:ext cx="6480048" cy="1800200"/>
          </a:xfrm>
        </p:spPr>
        <p:txBody>
          <a:bodyPr>
            <a:normAutofit/>
          </a:bodyPr>
          <a:lstStyle/>
          <a:p>
            <a:pPr>
              <a:defRPr/>
            </a:pPr>
            <a:r>
              <a:rPr lang="es-MX" sz="4000" b="0" i="1" dirty="0">
                <a:solidFill>
                  <a:schemeClr val="tx1"/>
                </a:solidFill>
              </a:rPr>
              <a:t>El pasado es historia, el futuro es un misterio…</a:t>
            </a:r>
            <a:endParaRPr lang="es-ES" sz="4000" b="0" i="1" dirty="0">
              <a:solidFill>
                <a:schemeClr val="tx1"/>
              </a:solidFill>
            </a:endParaRPr>
          </a:p>
        </p:txBody>
      </p:sp>
      <p:sp>
        <p:nvSpPr>
          <p:cNvPr id="75779" name="Rectangle 5"/>
          <p:cNvSpPr>
            <a:spLocks noGrp="1" noChangeArrowheads="1"/>
          </p:cNvSpPr>
          <p:nvPr>
            <p:ph type="subTitle" idx="1"/>
          </p:nvPr>
        </p:nvSpPr>
        <p:spPr>
          <a:xfrm>
            <a:off x="3657600" y="3573016"/>
            <a:ext cx="6559550" cy="1440160"/>
          </a:xfrm>
        </p:spPr>
        <p:txBody>
          <a:bodyPr>
            <a:normAutofit lnSpcReduction="10000"/>
          </a:bodyPr>
          <a:lstStyle/>
          <a:p>
            <a:pPr>
              <a:lnSpc>
                <a:spcPct val="90000"/>
              </a:lnSpc>
              <a:spcBef>
                <a:spcPct val="0"/>
              </a:spcBef>
            </a:pPr>
            <a:r>
              <a:rPr lang="es-MX" sz="2800" b="1" i="1" dirty="0">
                <a:solidFill>
                  <a:schemeClr val="tx2"/>
                </a:solidFill>
              </a:rPr>
              <a:t>El hoy es un regalo, por eso se llama Presente…</a:t>
            </a:r>
          </a:p>
          <a:p>
            <a:pPr>
              <a:lnSpc>
                <a:spcPct val="90000"/>
              </a:lnSpc>
              <a:spcBef>
                <a:spcPct val="0"/>
              </a:spcBef>
            </a:pPr>
            <a:endParaRPr lang="es-MX" sz="2800" i="1" dirty="0">
              <a:solidFill>
                <a:schemeClr val="tx2"/>
              </a:solidFill>
            </a:endParaRPr>
          </a:p>
          <a:p>
            <a:pPr>
              <a:lnSpc>
                <a:spcPct val="90000"/>
              </a:lnSpc>
              <a:spcBef>
                <a:spcPct val="0"/>
              </a:spcBef>
            </a:pPr>
            <a:r>
              <a:rPr lang="es-MX" sz="2000" i="1" dirty="0"/>
              <a:t>(de la película Kung fu Panda)</a:t>
            </a:r>
            <a:endParaRPr lang="es-ES" sz="2000" i="1" dirty="0"/>
          </a:p>
        </p:txBody>
      </p:sp>
    </p:spTree>
    <p:extLst>
      <p:ext uri="{BB962C8B-B14F-4D97-AF65-F5344CB8AC3E}">
        <p14:creationId xmlns:p14="http://schemas.microsoft.com/office/powerpoint/2010/main" val="3006181106"/>
      </p:ext>
    </p:extLst>
  </p:cSld>
  <p:clrMapOvr>
    <a:masterClrMapping/>
  </p:clrMapOvr>
  <p:transition>
    <p:plu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smtClean="0"/>
              <a:t>Muchas gracias</a:t>
            </a:r>
            <a:br>
              <a:rPr lang="es-MX" dirty="0" smtClean="0"/>
            </a:br>
            <a:r>
              <a:rPr lang="es-MX" dirty="0" smtClean="0"/>
              <a:t>Dra. Guillermina Baena Paz</a:t>
            </a:r>
            <a:endParaRPr lang="es-MX" dirty="0"/>
          </a:p>
        </p:txBody>
      </p:sp>
      <p:sp>
        <p:nvSpPr>
          <p:cNvPr id="5" name="4 Marcador de texto"/>
          <p:cNvSpPr>
            <a:spLocks noGrp="1"/>
          </p:cNvSpPr>
          <p:nvPr>
            <p:ph type="body" idx="1"/>
          </p:nvPr>
        </p:nvSpPr>
        <p:spPr>
          <a:xfrm>
            <a:off x="2265298" y="4956995"/>
            <a:ext cx="8825658" cy="1503676"/>
          </a:xfrm>
        </p:spPr>
        <p:txBody>
          <a:bodyPr>
            <a:normAutofit fontScale="92500"/>
          </a:bodyPr>
          <a:lstStyle/>
          <a:p>
            <a:r>
              <a:rPr lang="es-MX" dirty="0" smtClean="0">
                <a:solidFill>
                  <a:schemeClr val="tx1"/>
                </a:solidFill>
              </a:rPr>
              <a:t>Vicepresidencia regional de Iberoamérica </a:t>
            </a:r>
            <a:r>
              <a:rPr lang="es-MX" dirty="0" err="1" smtClean="0">
                <a:solidFill>
                  <a:schemeClr val="tx1"/>
                </a:solidFill>
              </a:rPr>
              <a:t>World</a:t>
            </a:r>
            <a:r>
              <a:rPr lang="es-MX" dirty="0" smtClean="0">
                <a:solidFill>
                  <a:schemeClr val="tx1"/>
                </a:solidFill>
              </a:rPr>
              <a:t> </a:t>
            </a:r>
            <a:r>
              <a:rPr lang="es-MX" dirty="0" err="1" smtClean="0">
                <a:solidFill>
                  <a:schemeClr val="tx1"/>
                </a:solidFill>
              </a:rPr>
              <a:t>Futures</a:t>
            </a:r>
            <a:r>
              <a:rPr lang="es-MX" dirty="0" smtClean="0">
                <a:solidFill>
                  <a:schemeClr val="tx1"/>
                </a:solidFill>
              </a:rPr>
              <a:t> </a:t>
            </a:r>
            <a:r>
              <a:rPr lang="es-MX" dirty="0" err="1" smtClean="0">
                <a:solidFill>
                  <a:schemeClr val="tx1"/>
                </a:solidFill>
              </a:rPr>
              <a:t>Studies</a:t>
            </a:r>
            <a:r>
              <a:rPr lang="es-MX" dirty="0" smtClean="0">
                <a:solidFill>
                  <a:schemeClr val="tx1"/>
                </a:solidFill>
              </a:rPr>
              <a:t> </a:t>
            </a:r>
            <a:r>
              <a:rPr lang="es-MX" dirty="0" err="1" smtClean="0">
                <a:solidFill>
                  <a:schemeClr val="tx1"/>
                </a:solidFill>
              </a:rPr>
              <a:t>Federation</a:t>
            </a:r>
            <a:endParaRPr lang="es-MX" dirty="0" smtClean="0">
              <a:solidFill>
                <a:schemeClr val="tx1"/>
              </a:solidFill>
            </a:endParaRPr>
          </a:p>
          <a:p>
            <a:r>
              <a:rPr lang="es-MX" dirty="0" smtClean="0">
                <a:solidFill>
                  <a:schemeClr val="tx1"/>
                </a:solidFill>
              </a:rPr>
              <a:t>Seminario de Estudios Prospectivos FCPS UNAM</a:t>
            </a:r>
          </a:p>
          <a:p>
            <a:r>
              <a:rPr lang="es-MX" dirty="0" smtClean="0">
                <a:solidFill>
                  <a:schemeClr val="tx1"/>
                </a:solidFill>
              </a:rPr>
              <a:t>inteligenciaprospectiva.org</a:t>
            </a:r>
          </a:p>
        </p:txBody>
      </p:sp>
    </p:spTree>
    <p:extLst>
      <p:ext uri="{BB962C8B-B14F-4D97-AF65-F5344CB8AC3E}">
        <p14:creationId xmlns:p14="http://schemas.microsoft.com/office/powerpoint/2010/main" val="640911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t>Las tres revoluciones del siglo XX</a:t>
            </a:r>
          </a:p>
        </p:txBody>
      </p:sp>
      <p:sp>
        <p:nvSpPr>
          <p:cNvPr id="3" name="2 Marcador de contenido"/>
          <p:cNvSpPr>
            <a:spLocks noGrp="1"/>
          </p:cNvSpPr>
          <p:nvPr>
            <p:ph idx="1"/>
          </p:nvPr>
        </p:nvSpPr>
        <p:spPr>
          <a:solidFill>
            <a:schemeClr val="bg2"/>
          </a:solidFill>
        </p:spPr>
        <p:txBody>
          <a:bodyPr>
            <a:noAutofit/>
          </a:bodyPr>
          <a:lstStyle/>
          <a:p>
            <a:r>
              <a:rPr lang="es-MX" sz="2200" dirty="0"/>
              <a:t>Hubo tres revoluciones apenas perceptibles para toda la humanidad:</a:t>
            </a:r>
          </a:p>
          <a:p>
            <a:r>
              <a:rPr lang="es-MX" sz="2200" dirty="0"/>
              <a:t>1. Einstein con su teoría de la relatividad</a:t>
            </a:r>
          </a:p>
          <a:p>
            <a:r>
              <a:rPr lang="es-MX" sz="2200" dirty="0"/>
              <a:t>2. Los físicos cuánticos con su teoría del quanta</a:t>
            </a:r>
          </a:p>
          <a:p>
            <a:r>
              <a:rPr lang="es-MX" sz="2200" dirty="0"/>
              <a:t>3. La teoría del caos con los científicos duros en la década de los noventa con su antecedente en la teoría matemática de las catástrofes</a:t>
            </a:r>
          </a:p>
          <a:p>
            <a:r>
              <a:rPr lang="es-MX" sz="2200" dirty="0"/>
              <a:t>Todos los sucesos que se empezaron a dar desde los setentas no podían entenderse porque no había ni instrumentos de observación, ni metodologías que pudieran hacer que los comprendiéramos.</a:t>
            </a:r>
          </a:p>
        </p:txBody>
      </p:sp>
    </p:spTree>
    <p:extLst>
      <p:ext uri="{BB962C8B-B14F-4D97-AF65-F5344CB8AC3E}">
        <p14:creationId xmlns:p14="http://schemas.microsoft.com/office/powerpoint/2010/main" val="2496812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5016" y="168309"/>
            <a:ext cx="10146092" cy="6021476"/>
          </a:xfrm>
        </p:spPr>
        <p:txBody>
          <a:bodyPr>
            <a:normAutofit/>
          </a:bodyPr>
          <a:lstStyle/>
          <a:p>
            <a:r>
              <a:rPr lang="es-MX" dirty="0" smtClean="0"/>
              <a:t>En la película </a:t>
            </a:r>
            <a:r>
              <a:rPr lang="es-MX" i="1" dirty="0" smtClean="0"/>
              <a:t>¿Y tú </a:t>
            </a:r>
            <a:r>
              <a:rPr lang="es-MX" i="1" dirty="0" smtClean="0"/>
              <a:t>que %&amp;$* sabes? </a:t>
            </a:r>
            <a:r>
              <a:rPr lang="es-MX" dirty="0" smtClean="0"/>
              <a:t>Aparece una escena donde están los barcos de los españoles anclados frente a tierra. Los indígenas no los tomaron en cuenta porque no sabían qué </a:t>
            </a:r>
            <a:r>
              <a:rPr lang="es-MX" dirty="0" smtClean="0"/>
              <a:t>eran.</a:t>
            </a:r>
            <a:endParaRPr lang="es-MX" dirty="0" smtClean="0"/>
          </a:p>
          <a:p>
            <a:r>
              <a:rPr lang="es-MX" dirty="0" smtClean="0"/>
              <a:t>Cuántas </a:t>
            </a:r>
            <a:r>
              <a:rPr lang="es-MX" dirty="0" smtClean="0"/>
              <a:t>cosas ya </a:t>
            </a:r>
            <a:r>
              <a:rPr lang="es-MX" dirty="0" smtClean="0"/>
              <a:t>tenemos frente a nosotros que ni siquiera vemos porque no sabemos lo que son</a:t>
            </a:r>
            <a:r>
              <a:rPr lang="es-MX" dirty="0" smtClean="0"/>
              <a:t>.</a:t>
            </a:r>
          </a:p>
          <a:p>
            <a:endParaRPr lang="es-MX" dirty="0" smtClean="0"/>
          </a:p>
          <a:p>
            <a:r>
              <a:rPr lang="es-MX" sz="2400" i="1" dirty="0" smtClean="0"/>
              <a:t>Imagina </a:t>
            </a:r>
            <a:r>
              <a:rPr lang="es-MX" sz="2400" i="1" dirty="0" smtClean="0"/>
              <a:t>una </a:t>
            </a:r>
            <a:r>
              <a:rPr lang="es-MX" sz="2400" i="1" dirty="0" smtClean="0"/>
              <a:t>combinación explosiva </a:t>
            </a:r>
            <a:r>
              <a:rPr lang="es-MX" sz="2400" i="1" dirty="0" smtClean="0"/>
              <a:t>donde genes</a:t>
            </a:r>
            <a:r>
              <a:rPr lang="es-MX" sz="2400" i="1" dirty="0" smtClean="0"/>
              <a:t>, átomos, bits y neuronas </a:t>
            </a:r>
            <a:r>
              <a:rPr lang="es-MX" sz="2400" i="1" dirty="0" smtClean="0"/>
              <a:t>están </a:t>
            </a:r>
            <a:r>
              <a:rPr lang="es-MX" sz="2400" i="1" dirty="0" smtClean="0"/>
              <a:t>haciendo sinergia y cuyos resultados pueden ser parcialmente maravillosos, pero igualmente peligrosos y amenazantes.</a:t>
            </a:r>
          </a:p>
          <a:p>
            <a:r>
              <a:rPr lang="es-MX" sz="2400" i="1" dirty="0"/>
              <a:t>Un ser humano que con los estudios del genoma ya completos podrá vivir 150 años en promedio; recuerdos implantados de lo que nunca ha existido.</a:t>
            </a:r>
          </a:p>
          <a:p>
            <a:r>
              <a:rPr lang="es-MX" sz="2400" i="1" dirty="0"/>
              <a:t>Un cerebro que desarrollará capacidades </a:t>
            </a:r>
            <a:r>
              <a:rPr lang="es-MX" sz="2400" i="1" dirty="0" smtClean="0"/>
              <a:t>psíquicas. Un </a:t>
            </a:r>
            <a:r>
              <a:rPr lang="es-MX" sz="2400" i="1" dirty="0"/>
              <a:t>conjunto de convergencias disciplinarias que van a hacer que muchas de las disciplinas actuales </a:t>
            </a:r>
            <a:r>
              <a:rPr lang="es-MX" sz="2400" i="1" dirty="0" smtClean="0"/>
              <a:t>desaparezcan.</a:t>
            </a:r>
            <a:endParaRPr lang="es-MX" sz="2400" i="1" dirty="0"/>
          </a:p>
        </p:txBody>
      </p:sp>
    </p:spTree>
    <p:extLst>
      <p:ext uri="{BB962C8B-B14F-4D97-AF65-F5344CB8AC3E}">
        <p14:creationId xmlns:p14="http://schemas.microsoft.com/office/powerpoint/2010/main" val="991617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s-MX" dirty="0"/>
              <a:t>EL EFECTO MARIPOSA</a:t>
            </a:r>
            <a:endParaRPr lang="es-ES" dirty="0"/>
          </a:p>
        </p:txBody>
      </p:sp>
      <p:sp>
        <p:nvSpPr>
          <p:cNvPr id="17411" name="Rectangle 3"/>
          <p:cNvSpPr>
            <a:spLocks noGrp="1" noChangeArrowheads="1"/>
          </p:cNvSpPr>
          <p:nvPr>
            <p:ph idx="1"/>
          </p:nvPr>
        </p:nvSpPr>
        <p:spPr/>
        <p:txBody>
          <a:bodyPr>
            <a:normAutofit/>
          </a:bodyPr>
          <a:lstStyle/>
          <a:p>
            <a:pPr algn="just" eaLnBrk="1" hangingPunct="1">
              <a:lnSpc>
                <a:spcPct val="90000"/>
              </a:lnSpc>
            </a:pPr>
            <a:r>
              <a:rPr lang="es-MX" sz="2400" dirty="0">
                <a:cs typeface="Times New Roman" pitchFamily="18" charset="0"/>
              </a:rPr>
              <a:t>Edward Norton Lorenz descubrió que en los sistemas dinámicos no  lineales, las cosas nunca pasan de la misma manera, un pequeño cambio en una variable puede afectar a otra y a otra. Este proceso interactivo es lo que se ha llamado el Efecto mariposa, que describe la imagen de una mariposa batiendo sus alas en Asia y causando un huracán en el Atlántico: metáfora de cómo cambios pequeños pueden causar cambios o eventos con resultados complejos e inesperados.</a:t>
            </a:r>
            <a:r>
              <a:rPr lang="es-ES" sz="2400" dirty="0"/>
              <a:t> </a:t>
            </a:r>
          </a:p>
        </p:txBody>
      </p:sp>
    </p:spTree>
    <p:extLst>
      <p:ext uri="{BB962C8B-B14F-4D97-AF65-F5344CB8AC3E}">
        <p14:creationId xmlns:p14="http://schemas.microsoft.com/office/powerpoint/2010/main" val="583999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normAutofit/>
          </a:bodyPr>
          <a:lstStyle/>
          <a:p>
            <a:pPr eaLnBrk="1" hangingPunct="1"/>
            <a:r>
              <a:rPr lang="es-MX" dirty="0"/>
              <a:t>EL EFECTO MARIPOSA DE LORENZ</a:t>
            </a:r>
            <a:endParaRPr lang="es-ES" dirty="0"/>
          </a:p>
        </p:txBody>
      </p:sp>
      <p:pic>
        <p:nvPicPr>
          <p:cNvPr id="227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91" y="1587071"/>
            <a:ext cx="4953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7178565" y="1587070"/>
            <a:ext cx="285052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MX" dirty="0">
                <a:latin typeface="Arial" charset="0"/>
              </a:rPr>
              <a:t>El primer dibujo de un orden escondido dentro del comportamiento de un sistema no lineal.</a:t>
            </a:r>
          </a:p>
          <a:p>
            <a:pPr eaLnBrk="1" hangingPunct="1">
              <a:spcBef>
                <a:spcPct val="50000"/>
              </a:spcBef>
            </a:pPr>
            <a:endParaRPr lang="es-MX" dirty="0">
              <a:latin typeface="Arial" charset="0"/>
            </a:endParaRPr>
          </a:p>
        </p:txBody>
      </p:sp>
    </p:spTree>
    <p:extLst>
      <p:ext uri="{BB962C8B-B14F-4D97-AF65-F5344CB8AC3E}">
        <p14:creationId xmlns:p14="http://schemas.microsoft.com/office/powerpoint/2010/main" val="2315358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7330"/>
                                        </p:tgtEl>
                                        <p:attrNameLst>
                                          <p:attrName>style.visibility</p:attrName>
                                        </p:attrNameLst>
                                      </p:cBhvr>
                                      <p:to>
                                        <p:strVal val="visible"/>
                                      </p:to>
                                    </p:set>
                                    <p:anim calcmode="lin" valueType="num">
                                      <p:cBhvr additive="base">
                                        <p:cTn id="7" dur="500" fill="hold"/>
                                        <p:tgtEl>
                                          <p:spTgt spid="227330"/>
                                        </p:tgtEl>
                                        <p:attrNameLst>
                                          <p:attrName>ppt_x</p:attrName>
                                        </p:attrNameLst>
                                      </p:cBhvr>
                                      <p:tavLst>
                                        <p:tav tm="0">
                                          <p:val>
                                            <p:strVal val="#ppt_x"/>
                                          </p:val>
                                        </p:tav>
                                        <p:tav tm="100000">
                                          <p:val>
                                            <p:strVal val="#ppt_x"/>
                                          </p:val>
                                        </p:tav>
                                      </p:tavLst>
                                    </p:anim>
                                    <p:anim calcmode="lin" valueType="num">
                                      <p:cBhvr additive="base">
                                        <p:cTn id="8" dur="500" fill="hold"/>
                                        <p:tgtEl>
                                          <p:spTgt spid="22733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7332"/>
                                        </p:tgtEl>
                                        <p:attrNameLst>
                                          <p:attrName>style.visibility</p:attrName>
                                        </p:attrNameLst>
                                      </p:cBhvr>
                                      <p:to>
                                        <p:strVal val="visible"/>
                                      </p:to>
                                    </p:set>
                                    <p:anim calcmode="lin" valueType="num">
                                      <p:cBhvr additive="base">
                                        <p:cTn id="12" dur="500" fill="hold"/>
                                        <p:tgtEl>
                                          <p:spTgt spid="227332"/>
                                        </p:tgtEl>
                                        <p:attrNameLst>
                                          <p:attrName>ppt_x</p:attrName>
                                        </p:attrNameLst>
                                      </p:cBhvr>
                                      <p:tavLst>
                                        <p:tav tm="0">
                                          <p:val>
                                            <p:strVal val="0-#ppt_w/2"/>
                                          </p:val>
                                        </p:tav>
                                        <p:tav tm="100000">
                                          <p:val>
                                            <p:strVal val="#ppt_x"/>
                                          </p:val>
                                        </p:tav>
                                      </p:tavLst>
                                    </p:anim>
                                    <p:anim calcmode="lin" valueType="num">
                                      <p:cBhvr additive="base">
                                        <p:cTn id="13" dur="500" fill="hold"/>
                                        <p:tgtEl>
                                          <p:spTgt spid="22733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8" presetClass="entr" presetSubtype="9" fill="hold" nodeType="afterEffect">
                                  <p:stCondLst>
                                    <p:cond delay="0"/>
                                  </p:stCondLst>
                                  <p:childTnLst>
                                    <p:set>
                                      <p:cBhvr>
                                        <p:cTn id="16" dur="1" fill="hold">
                                          <p:stCondLst>
                                            <p:cond delay="0"/>
                                          </p:stCondLst>
                                        </p:cTn>
                                        <p:tgtEl>
                                          <p:spTgt spid="227331"/>
                                        </p:tgtEl>
                                        <p:attrNameLst>
                                          <p:attrName>style.visibility</p:attrName>
                                        </p:attrNameLst>
                                      </p:cBhvr>
                                      <p:to>
                                        <p:strVal val="visible"/>
                                      </p:to>
                                    </p:set>
                                    <p:animEffect transition="in" filter="strips(upLeft)">
                                      <p:cBhvr>
                                        <p:cTn id="17" dur="5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autoUpdateAnimBg="0"/>
      <p:bldP spid="22733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Pero aún, ya </a:t>
            </a:r>
            <a:r>
              <a:rPr lang="es-MX" dirty="0" smtClean="0"/>
              <a:t>nada será igual…</a:t>
            </a:r>
            <a:endParaRPr lang="en-US" dirty="0"/>
          </a:p>
        </p:txBody>
      </p:sp>
      <p:sp>
        <p:nvSpPr>
          <p:cNvPr id="3" name="Marcador de contenido 2"/>
          <p:cNvSpPr>
            <a:spLocks noGrp="1"/>
          </p:cNvSpPr>
          <p:nvPr>
            <p:ph idx="1"/>
          </p:nvPr>
        </p:nvSpPr>
        <p:spPr/>
        <p:txBody>
          <a:bodyPr>
            <a:normAutofit fontScale="92500"/>
          </a:bodyPr>
          <a:lstStyle/>
          <a:p>
            <a:r>
              <a:rPr lang="es-MX" dirty="0" smtClean="0"/>
              <a:t>A partir de esta pandemia ya no regresaremos a ningún pasado conocido.</a:t>
            </a:r>
          </a:p>
          <a:p>
            <a:r>
              <a:rPr lang="es-MX" dirty="0" smtClean="0"/>
              <a:t>La situación </a:t>
            </a:r>
            <a:r>
              <a:rPr lang="es-MX" dirty="0" err="1" smtClean="0"/>
              <a:t>posnormal</a:t>
            </a:r>
            <a:r>
              <a:rPr lang="es-MX" dirty="0" smtClean="0"/>
              <a:t> que estamos viviendo nos ha mostrado lo que no funciona, lo que no es agradable, lo que es incómodo. Pero también descubrió cosas de las que no habíamos hecho conciencia.</a:t>
            </a:r>
          </a:p>
          <a:p>
            <a:r>
              <a:rPr lang="es-MX" dirty="0" smtClean="0"/>
              <a:t>Que las instituciones educativas no estaban preparadas para enseñarnos a enfrentar una situación como esta y nosotros como seres humanos estábamos profundamente </a:t>
            </a:r>
            <a:r>
              <a:rPr lang="es-MX" dirty="0" err="1" smtClean="0"/>
              <a:t>impreparados</a:t>
            </a:r>
            <a:r>
              <a:rPr lang="es-MX" dirty="0" smtClean="0"/>
              <a:t> para vivirla. </a:t>
            </a:r>
          </a:p>
          <a:p>
            <a:r>
              <a:rPr lang="es-MX" dirty="0" smtClean="0"/>
              <a:t>Incluso nos ha hecho pensar que la “normalidad” que vivíamos era nuestro problema.</a:t>
            </a:r>
          </a:p>
          <a:p>
            <a:r>
              <a:rPr lang="es-MX" dirty="0" smtClean="0"/>
              <a:t>¿Entonces a qué “nueva normalidad” regresaremos?</a:t>
            </a:r>
            <a:endParaRPr lang="en-US" dirty="0"/>
          </a:p>
        </p:txBody>
      </p:sp>
    </p:spTree>
    <p:extLst>
      <p:ext uri="{BB962C8B-B14F-4D97-AF65-F5344CB8AC3E}">
        <p14:creationId xmlns:p14="http://schemas.microsoft.com/office/powerpoint/2010/main" val="2976301136"/>
      </p:ext>
    </p:extLst>
  </p:cSld>
  <p:clrMapOvr>
    <a:masterClrMapping/>
  </p:clrMapOvr>
</p:sld>
</file>

<file path=ppt/theme/theme1.xml><?xml version="1.0" encoding="utf-8"?>
<a:theme xmlns:a="http://schemas.openxmlformats.org/drawingml/2006/main" name="verde con diagonales">
  <a:themeElements>
    <a:clrScheme name="Personalizado 1">
      <a:dk1>
        <a:sysClr val="windowText" lastClr="000000"/>
      </a:dk1>
      <a:lt1>
        <a:sysClr val="window" lastClr="FFFFFF"/>
      </a:lt1>
      <a:dk2>
        <a:srgbClr val="0E5580"/>
      </a:dk2>
      <a:lt2>
        <a:srgbClr val="EBEBEB"/>
      </a:lt2>
      <a:accent1>
        <a:srgbClr val="ACD433"/>
      </a:accent1>
      <a:accent2>
        <a:srgbClr val="EFD984"/>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de con diagonales" id="{3922B85D-4B32-4137-8948-6ECF1B3D7BC7}" vid="{624BCCD9-D37C-4815-86CE-9A5E9382521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TotalTime>
  <Words>2642</Words>
  <Application>Microsoft Office PowerPoint</Application>
  <PresentationFormat>Panorámica</PresentationFormat>
  <Paragraphs>205</Paragraphs>
  <Slides>43</Slides>
  <Notes>15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43</vt:i4>
      </vt:variant>
    </vt:vector>
  </HeadingPairs>
  <TitlesOfParts>
    <vt:vector size="48" baseType="lpstr">
      <vt:lpstr>Arial</vt:lpstr>
      <vt:lpstr>Calibri</vt:lpstr>
      <vt:lpstr>Calibri Light</vt:lpstr>
      <vt:lpstr>Times New Roman</vt:lpstr>
      <vt:lpstr>verde con diagonales</vt:lpstr>
      <vt:lpstr> UNIVERSIDAD TECNOLÓGICA NEZAHUACOYOTL Segundo Coloquio Estudiantil de Investigación Multidisciplinaria  Educación y Tecnología. Un enfoque Multidisciplinario</vt:lpstr>
      <vt:lpstr>HOLA, ¡ESTE ES UN NUEVO MUNDO!</vt:lpstr>
      <vt:lpstr>SOLO UNA COSA CAMBIÓ…</vt:lpstr>
      <vt:lpstr>Nuevas aplicaciones metodológicas</vt:lpstr>
      <vt:lpstr>Las tres revoluciones del siglo XX</vt:lpstr>
      <vt:lpstr>Presentación de PowerPoint</vt:lpstr>
      <vt:lpstr>EL EFECTO MARIPOSA</vt:lpstr>
      <vt:lpstr>EL EFECTO MARIPOSA DE LORENZ</vt:lpstr>
      <vt:lpstr>Pero aún, ya nada será igual…</vt:lpstr>
      <vt:lpstr>Lo malo, lo feo y lo bueno de la pandemia</vt:lpstr>
      <vt:lpstr> La Sociedad Actual</vt:lpstr>
      <vt:lpstr>Los problemas son más complejos cada vez…</vt:lpstr>
      <vt:lpstr>EL FIN DEL MUNDO COMO ESTADO MENTAL. La realidad como oscuridad, temor…</vt:lpstr>
      <vt:lpstr>Realidad actual</vt:lpstr>
      <vt:lpstr>Así buscábamos las soluciones…</vt:lpstr>
      <vt:lpstr>BUSQUEMOS LO QUE NO SABEMOS</vt:lpstr>
      <vt:lpstr>¿Por qué el pollo cruzó la carretera?</vt:lpstr>
      <vt:lpstr>Presentación de PowerPoint</vt:lpstr>
      <vt:lpstr>Presentación de PowerPoint</vt:lpstr>
      <vt:lpstr>Hacia el desempleo masivo</vt:lpstr>
      <vt:lpstr>Trabajos en el futuro dentro de los siguientes 20 años</vt:lpstr>
      <vt:lpstr>Trabajos que ya se están solicitando ¿cuántos están preparando las universidades?</vt:lpstr>
      <vt:lpstr>Fortalezas humanas vs. máquinas</vt:lpstr>
      <vt:lpstr>Lo que nos queda como humanos…</vt:lpstr>
      <vt:lpstr>¿Qué más nos queda?</vt:lpstr>
      <vt:lpstr>A partir de hoy, cada vez que te levantes piensa en seis imposibilidades …</vt:lpstr>
      <vt:lpstr>Presentación de PowerPoint</vt:lpstr>
      <vt:lpstr>Presentación de PowerPoint</vt:lpstr>
      <vt:lpstr>Presentación de PowerPoint</vt:lpstr>
      <vt:lpstr>Presentación de PowerPoint</vt:lpstr>
      <vt:lpstr>FODA DINÁMICO</vt:lpstr>
      <vt:lpstr>Presentación de PowerPoint</vt:lpstr>
      <vt:lpstr>Presentación de PowerPoint</vt:lpstr>
      <vt:lpstr>Presentación de PowerPoint</vt:lpstr>
      <vt:lpstr>PENSAR Y PLANEAR ESCENARIOS</vt:lpstr>
      <vt:lpstr>ESCENARIOS COMO FUTUROS ALTERNATIVOS</vt:lpstr>
      <vt:lpstr>Una lista de escenarios con futuros alternativos</vt:lpstr>
      <vt:lpstr>El tenedor en el camino: pensar escenarios</vt:lpstr>
      <vt:lpstr>Presentación de PowerPoint</vt:lpstr>
      <vt:lpstr>ESO NOS ENSEÑA LA PROSPECTIVA.  El cambio no es fácil…</vt:lpstr>
      <vt:lpstr> Y TÚ… ¿YA CAMBIASTE?</vt:lpstr>
      <vt:lpstr>El pasado es historia, el futuro es un misterio…</vt:lpstr>
      <vt:lpstr>Muchas gracias Dra. Guillermina Baena Paz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TECNOLÓGICA NEZAHUACOYOTL</dc:title>
  <dc:creator>Guillermina</dc:creator>
  <cp:lastModifiedBy>Guillermina</cp:lastModifiedBy>
  <cp:revision>28</cp:revision>
  <dcterms:created xsi:type="dcterms:W3CDTF">2020-11-05T02:45:54Z</dcterms:created>
  <dcterms:modified xsi:type="dcterms:W3CDTF">2020-11-09T02:38:27Z</dcterms:modified>
</cp:coreProperties>
</file>