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2"/>
  </p:notesMasterIdLst>
  <p:sldIdLst>
    <p:sldId id="256" r:id="rId2"/>
    <p:sldId id="289" r:id="rId3"/>
    <p:sldId id="298" r:id="rId4"/>
    <p:sldId id="292" r:id="rId5"/>
    <p:sldId id="275" r:id="rId6"/>
    <p:sldId id="294" r:id="rId7"/>
    <p:sldId id="287" r:id="rId8"/>
    <p:sldId id="297" r:id="rId9"/>
    <p:sldId id="296" r:id="rId10"/>
    <p:sldId id="262"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0FD3A-D6BD-4A2B-B1D7-9219B4A6C7F4}" type="datetimeFigureOut">
              <a:rPr lang="es-MX" smtClean="0"/>
              <a:t>28/07/2018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B0CD5-EFC8-4468-95B0-0EB3324BD551}" type="slidenum">
              <a:rPr lang="es-MX" smtClean="0"/>
              <a:t>‹Nº›</a:t>
            </a:fld>
            <a:endParaRPr lang="es-MX"/>
          </a:p>
        </p:txBody>
      </p:sp>
    </p:spTree>
    <p:extLst>
      <p:ext uri="{BB962C8B-B14F-4D97-AF65-F5344CB8AC3E}">
        <p14:creationId xmlns:p14="http://schemas.microsoft.com/office/powerpoint/2010/main" val="128267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DB31DD9F-0322-470D-80BA-1E49D33BC07D}" type="slidenum">
              <a:rPr lang="es-ES" smtClean="0"/>
              <a:pPr>
                <a:defRPr/>
              </a:pPr>
              <a:t>5</a:t>
            </a:fld>
            <a:endParaRPr lang="es-ES"/>
          </a:p>
        </p:txBody>
      </p:sp>
    </p:spTree>
    <p:extLst>
      <p:ext uri="{BB962C8B-B14F-4D97-AF65-F5344CB8AC3E}">
        <p14:creationId xmlns:p14="http://schemas.microsoft.com/office/powerpoint/2010/main" val="71420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C64AB7-6FF9-4944-982F-9C170381AAC3}" type="datetimeFigureOut">
              <a:rPr lang="es-MX" smtClean="0"/>
              <a:t>28/07/2018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A80322-40B6-46CA-8D2C-B1BD035CAF57}"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44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C64AB7-6FF9-4944-982F-9C170381AAC3}" type="datetimeFigureOut">
              <a:rPr lang="es-MX" smtClean="0"/>
              <a:t>28/07/2018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408743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C64AB7-6FF9-4944-982F-9C170381AAC3}" type="datetimeFigureOut">
              <a:rPr lang="es-MX" smtClean="0"/>
              <a:t>28/07/2018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35914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C64AB7-6FF9-4944-982F-9C170381AAC3}" type="datetimeFigureOut">
              <a:rPr lang="es-MX" smtClean="0"/>
              <a:t>28/07/2018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76530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C64AB7-6FF9-4944-982F-9C170381AAC3}" type="datetimeFigureOut">
              <a:rPr lang="es-MX" smtClean="0"/>
              <a:t>28/07/2018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A80322-40B6-46CA-8D2C-B1BD035CAF57}"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3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C64AB7-6FF9-4944-982F-9C170381AAC3}" type="datetimeFigureOut">
              <a:rPr lang="es-MX" smtClean="0"/>
              <a:t>28/07/2018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167234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1C64AB7-6FF9-4944-982F-9C170381AAC3}" type="datetimeFigureOut">
              <a:rPr lang="es-MX" smtClean="0"/>
              <a:t>28/07/2018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344049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C64AB7-6FF9-4944-982F-9C170381AAC3}" type="datetimeFigureOut">
              <a:rPr lang="es-MX" smtClean="0"/>
              <a:t>28/07/2018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249292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C64AB7-6FF9-4944-982F-9C170381AAC3}" type="datetimeFigureOut">
              <a:rPr lang="es-MX" smtClean="0"/>
              <a:t>28/07/2018</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8CA80322-40B6-46CA-8D2C-B1BD035CAF57}" type="slidenum">
              <a:rPr lang="es-MX" smtClean="0"/>
              <a:t>‹Nº›</a:t>
            </a:fld>
            <a:endParaRPr lang="es-MX"/>
          </a:p>
        </p:txBody>
      </p:sp>
    </p:spTree>
    <p:extLst>
      <p:ext uri="{BB962C8B-B14F-4D97-AF65-F5344CB8AC3E}">
        <p14:creationId xmlns:p14="http://schemas.microsoft.com/office/powerpoint/2010/main" val="52628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C64AB7-6FF9-4944-982F-9C170381AAC3}" type="datetimeFigureOut">
              <a:rPr lang="es-MX" smtClean="0"/>
              <a:t>28/07/2018</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A80322-40B6-46CA-8D2C-B1BD035CAF57}" type="slidenum">
              <a:rPr lang="es-MX" smtClean="0"/>
              <a:t>‹Nº›</a:t>
            </a:fld>
            <a:endParaRPr lang="es-MX"/>
          </a:p>
        </p:txBody>
      </p:sp>
    </p:spTree>
    <p:extLst>
      <p:ext uri="{BB962C8B-B14F-4D97-AF65-F5344CB8AC3E}">
        <p14:creationId xmlns:p14="http://schemas.microsoft.com/office/powerpoint/2010/main" val="308318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F1C64AB7-6FF9-4944-982F-9C170381AAC3}" type="datetimeFigureOut">
              <a:rPr lang="es-MX" smtClean="0"/>
              <a:t>28/07/2018</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A80322-40B6-46CA-8D2C-B1BD035CAF57}" type="slidenum">
              <a:rPr lang="es-MX" smtClean="0"/>
              <a:t>‹Nº›</a:t>
            </a:fld>
            <a:endParaRPr lang="es-MX"/>
          </a:p>
        </p:txBody>
      </p:sp>
    </p:spTree>
    <p:extLst>
      <p:ext uri="{BB962C8B-B14F-4D97-AF65-F5344CB8AC3E}">
        <p14:creationId xmlns:p14="http://schemas.microsoft.com/office/powerpoint/2010/main" val="427789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C64AB7-6FF9-4944-982F-9C170381AAC3}" type="datetimeFigureOut">
              <a:rPr lang="es-MX" smtClean="0"/>
              <a:t>28/07/2018</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A80322-40B6-46CA-8D2C-B1BD035CAF57}"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56988"/>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2583" y="1003950"/>
            <a:ext cx="9144000" cy="1965321"/>
          </a:xfrm>
        </p:spPr>
        <p:txBody>
          <a:bodyPr>
            <a:normAutofit/>
          </a:bodyPr>
          <a:lstStyle/>
          <a:p>
            <a:r>
              <a:rPr lang="es-MX" sz="3600" b="1" dirty="0"/>
              <a:t>PROSPECTIVA EN </a:t>
            </a:r>
            <a:r>
              <a:rPr lang="es-MX" sz="3600" b="1" dirty="0" smtClean="0"/>
              <a:t>IBEROAMÉRICA</a:t>
            </a:r>
            <a:endParaRPr lang="es-MX" sz="3600" b="1" dirty="0" smtClean="0"/>
          </a:p>
          <a:p>
            <a:r>
              <a:rPr lang="es-MX" sz="2800" b="1" dirty="0" smtClean="0"/>
              <a:t>Dra. Guillermina Baena Paz </a:t>
            </a:r>
          </a:p>
          <a:p>
            <a:r>
              <a:rPr lang="es-MX" sz="2800" b="1" dirty="0" smtClean="0"/>
              <a:t>Sao Paulo, Brasil, 2 y 3 de agosto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377" y="3074779"/>
            <a:ext cx="5334000" cy="30003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907" y="523645"/>
            <a:ext cx="2714286" cy="1352381"/>
          </a:xfrm>
          <a:prstGeom prst="rect">
            <a:avLst/>
          </a:prstGeom>
        </p:spPr>
      </p:pic>
      <p:cxnSp>
        <p:nvCxnSpPr>
          <p:cNvPr id="8" name="Conector recto 7"/>
          <p:cNvCxnSpPr/>
          <p:nvPr/>
        </p:nvCxnSpPr>
        <p:spPr>
          <a:xfrm>
            <a:off x="234462" y="1606062"/>
            <a:ext cx="7948246"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132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LO QUE VENDRÁ…</a:t>
            </a:r>
          </a:p>
        </p:txBody>
      </p:sp>
      <p:sp>
        <p:nvSpPr>
          <p:cNvPr id="3" name="Marcador de contenido 2"/>
          <p:cNvSpPr>
            <a:spLocks noGrp="1"/>
          </p:cNvSpPr>
          <p:nvPr>
            <p:ph sz="half" idx="1"/>
          </p:nvPr>
        </p:nvSpPr>
        <p:spPr/>
        <p:txBody>
          <a:bodyPr>
            <a:normAutofit fontScale="92500" lnSpcReduction="20000"/>
          </a:bodyPr>
          <a:lstStyle/>
          <a:p>
            <a:r>
              <a:rPr lang="es-419" sz="3200" dirty="0" smtClean="0"/>
              <a:t>El </a:t>
            </a:r>
            <a:r>
              <a:rPr lang="es-419" sz="3200" dirty="0"/>
              <a:t>mundo de los estudios de futuros </a:t>
            </a:r>
            <a:r>
              <a:rPr lang="es-419" sz="3200" dirty="0" smtClean="0"/>
              <a:t>está evolucionando </a:t>
            </a:r>
            <a:r>
              <a:rPr lang="es-419" sz="3200" dirty="0"/>
              <a:t>a grandes pasos, lo que sigue está </a:t>
            </a:r>
            <a:r>
              <a:rPr lang="es-419" sz="3200" dirty="0" smtClean="0"/>
              <a:t>ya construyéndose </a:t>
            </a:r>
            <a:r>
              <a:rPr lang="es-419" sz="3200" dirty="0"/>
              <a:t>y la región latinoamericana debe </a:t>
            </a:r>
            <a:r>
              <a:rPr lang="es-419" sz="3200" dirty="0" smtClean="0"/>
              <a:t>estar preparada </a:t>
            </a:r>
            <a:r>
              <a:rPr lang="es-419" sz="3200" dirty="0"/>
              <a:t>para adoptar o adaptar lo nuevo así </a:t>
            </a:r>
            <a:r>
              <a:rPr lang="es-419" sz="3200" dirty="0" smtClean="0"/>
              <a:t>como para </a:t>
            </a:r>
            <a:r>
              <a:rPr lang="es-419" sz="3200" dirty="0"/>
              <a:t>inventar e innovar en nuestra región.</a:t>
            </a:r>
            <a:endParaRPr lang="es-MX" sz="3200" dirty="0"/>
          </a:p>
        </p:txBody>
      </p:sp>
      <p:sp>
        <p:nvSpPr>
          <p:cNvPr id="4" name="Marcador de contenido 3"/>
          <p:cNvSpPr>
            <a:spLocks noGrp="1"/>
          </p:cNvSpPr>
          <p:nvPr>
            <p:ph sz="half" idx="2"/>
          </p:nvPr>
        </p:nvSpPr>
        <p:spPr/>
        <p:txBody>
          <a:bodyPr>
            <a:normAutofit fontScale="92500" lnSpcReduction="20000"/>
          </a:bodyPr>
          <a:lstStyle/>
          <a:p>
            <a:r>
              <a:rPr lang="es-419" sz="3500" dirty="0">
                <a:latin typeface="Bahnschrift SemiBold SemiConden" panose="020B0502040204020203" pitchFamily="34" charset="0"/>
              </a:rPr>
              <a:t>¿Tenemos un modelo por seguir </a:t>
            </a:r>
            <a:br>
              <a:rPr lang="es-419" sz="3500" dirty="0">
                <a:latin typeface="Bahnschrift SemiBold SemiConden" panose="020B0502040204020203" pitchFamily="34" charset="0"/>
              </a:rPr>
            </a:br>
            <a:r>
              <a:rPr lang="es-419" sz="3500" dirty="0">
                <a:latin typeface="Bahnschrift SemiBold SemiConden" panose="020B0502040204020203" pitchFamily="34" charset="0"/>
              </a:rPr>
              <a:t>o un modelo por </a:t>
            </a:r>
            <a:r>
              <a:rPr lang="es-MX" sz="3500" dirty="0">
                <a:latin typeface="Bahnschrift SemiBold SemiConden" panose="020B0502040204020203" pitchFamily="34" charset="0"/>
              </a:rPr>
              <a:t>derrotar</a:t>
            </a:r>
            <a:r>
              <a:rPr lang="es-MX" sz="3500" dirty="0" smtClean="0">
                <a:latin typeface="Bahnschrift SemiBold SemiConden" panose="020B0502040204020203" pitchFamily="34" charset="0"/>
              </a:rPr>
              <a:t>?</a:t>
            </a:r>
          </a:p>
          <a:p>
            <a:endParaRPr lang="es-MX" dirty="0">
              <a:latin typeface="Bahnschrift SemiBold SemiConden" panose="020B0502040204020203" pitchFamily="34" charset="0"/>
            </a:endParaRPr>
          </a:p>
          <a:p>
            <a:endParaRPr lang="es-MX" dirty="0" smtClean="0">
              <a:latin typeface="Bahnschrift SemiBold SemiConden" panose="020B0502040204020203" pitchFamily="34" charset="0"/>
            </a:endParaRPr>
          </a:p>
          <a:p>
            <a:endParaRPr lang="es-MX" dirty="0">
              <a:latin typeface="Bahnschrift SemiBold SemiConden" panose="020B0502040204020203" pitchFamily="34" charset="0"/>
            </a:endParaRPr>
          </a:p>
          <a:p>
            <a:r>
              <a:rPr lang="es-MX" dirty="0"/>
              <a:t>MUCHAS GRACIAS</a:t>
            </a:r>
            <a:br>
              <a:rPr lang="es-MX" dirty="0"/>
            </a:br>
            <a:r>
              <a:rPr lang="es-MX" dirty="0"/>
              <a:t>Dra. Guillermina Baena Paz</a:t>
            </a:r>
            <a:br>
              <a:rPr lang="es-MX" dirty="0"/>
            </a:br>
            <a:r>
              <a:rPr lang="es-419" dirty="0"/>
              <a:t>Vicepresidenta de la Región Latinoamericana de la</a:t>
            </a:r>
            <a:br>
              <a:rPr lang="es-419" dirty="0"/>
            </a:br>
            <a:r>
              <a:rPr lang="es-MX" dirty="0" err="1"/>
              <a:t>World</a:t>
            </a:r>
            <a:r>
              <a:rPr lang="es-MX" dirty="0"/>
              <a:t> </a:t>
            </a:r>
            <a:r>
              <a:rPr lang="es-MX" dirty="0" err="1"/>
              <a:t>Futures</a:t>
            </a:r>
            <a:r>
              <a:rPr lang="es-MX" dirty="0"/>
              <a:t> </a:t>
            </a:r>
            <a:r>
              <a:rPr lang="es-MX" dirty="0" err="1"/>
              <a:t>Studies</a:t>
            </a:r>
            <a:r>
              <a:rPr lang="es-MX" dirty="0"/>
              <a:t> </a:t>
            </a:r>
            <a:r>
              <a:rPr lang="es-MX" dirty="0" err="1"/>
              <a:t>Federation</a:t>
            </a:r>
            <a:endParaRPr lang="es-MX" dirty="0"/>
          </a:p>
          <a:p>
            <a:r>
              <a:rPr lang="es-MX" dirty="0"/>
              <a:t>baenapaz@politicas.unam.mx</a:t>
            </a:r>
          </a:p>
        </p:txBody>
      </p:sp>
    </p:spTree>
    <p:extLst>
      <p:ext uri="{BB962C8B-B14F-4D97-AF65-F5344CB8AC3E}">
        <p14:creationId xmlns:p14="http://schemas.microsoft.com/office/powerpoint/2010/main" val="102594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419" sz="3600" dirty="0"/>
              <a:t> ¿Cuál es el papel de un futurista y por qué estudiar el futuro es tan importante en este momento del mundo?</a:t>
            </a:r>
            <a:endParaRPr lang="es-MX" sz="3600" dirty="0"/>
          </a:p>
        </p:txBody>
      </p:sp>
      <p:sp>
        <p:nvSpPr>
          <p:cNvPr id="3" name="Marcador de contenido 2"/>
          <p:cNvSpPr>
            <a:spLocks noGrp="1"/>
          </p:cNvSpPr>
          <p:nvPr>
            <p:ph idx="1"/>
          </p:nvPr>
        </p:nvSpPr>
        <p:spPr/>
        <p:txBody>
          <a:bodyPr>
            <a:normAutofit fontScale="92500" lnSpcReduction="10000"/>
          </a:bodyPr>
          <a:lstStyle/>
          <a:p>
            <a:r>
              <a:rPr lang="es-MX" dirty="0" smtClean="0"/>
              <a:t>Nunca antes como hasta ahora, la humanidad ha vivido tiempos de incertidumbre y de eventos inesperados donde nada tiene certeza y si algo pasa, ya nada es igual. Paradójicamente requerimos de herramientas que nos permitan enfrentar estas situaciones y anticiparnos a lo que podría suceder a través de tener visiones múltiples.</a:t>
            </a:r>
          </a:p>
          <a:p>
            <a:r>
              <a:rPr lang="es-MX" dirty="0" smtClean="0"/>
              <a:t>Ahí es donde la Prospectiva tiene su principal papel con metodologías adoptadas y adaptadas para descubrir lo que puede suceder, es el caso de los escenarios y de otras herramientas que nos han permitido leer las débiles señales de eventos portadores de futuro y con ello han bajado la incertidumbre y la angustia. Un pensamiento anticipatorio prevalece sobre el sufrimiento anticipado.</a:t>
            </a:r>
          </a:p>
          <a:p>
            <a:r>
              <a:rPr lang="es-MX" dirty="0" smtClean="0"/>
              <a:t>De esta manera, la anticipación trabaja sobre dos fases: la que nos permite planear de manera estratégica el futuro y la que da respuesta a la emergencia.</a:t>
            </a:r>
          </a:p>
          <a:p>
            <a:r>
              <a:rPr lang="es-419" dirty="0"/>
              <a:t>Ahora hay un lento </a:t>
            </a:r>
            <a:r>
              <a:rPr lang="es-419" dirty="0" smtClean="0"/>
              <a:t>camino en la región, </a:t>
            </a:r>
            <a:r>
              <a:rPr lang="es-419" dirty="0"/>
              <a:t>aunque hay mucha </a:t>
            </a:r>
            <a:r>
              <a:rPr lang="es-MX" dirty="0"/>
              <a:t>actividad dispersa</a:t>
            </a:r>
            <a:r>
              <a:rPr lang="es-MX" dirty="0" smtClean="0"/>
              <a:t>. </a:t>
            </a:r>
            <a:r>
              <a:rPr lang="es-419" dirty="0" smtClean="0"/>
              <a:t>Se </a:t>
            </a:r>
            <a:r>
              <a:rPr lang="es-419" dirty="0"/>
              <a:t>ha traducido en cursos, especializaciones, Maestrías</a:t>
            </a:r>
            <a:r>
              <a:rPr lang="es-419" dirty="0" smtClean="0"/>
              <a:t>. </a:t>
            </a:r>
            <a:r>
              <a:rPr lang="es-MX" dirty="0" smtClean="0"/>
              <a:t>Anualmente </a:t>
            </a:r>
            <a:r>
              <a:rPr lang="es-MX" dirty="0"/>
              <a:t>se celebran Congresos, Conferencias, Talleres</a:t>
            </a:r>
            <a:r>
              <a:rPr lang="es-MX" dirty="0" smtClean="0"/>
              <a:t>. Hemos </a:t>
            </a:r>
            <a:r>
              <a:rPr lang="es-MX" dirty="0"/>
              <a:t>creado redes profesionales.</a:t>
            </a:r>
          </a:p>
          <a:p>
            <a:endParaRPr lang="es-MX" dirty="0"/>
          </a:p>
        </p:txBody>
      </p:sp>
    </p:spTree>
    <p:extLst>
      <p:ext uri="{BB962C8B-B14F-4D97-AF65-F5344CB8AC3E}">
        <p14:creationId xmlns:p14="http://schemas.microsoft.com/office/powerpoint/2010/main" val="210991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Así se ve la prospectiva en América Latina</a:t>
            </a:r>
            <a:endParaRPr lang="es-MX" b="1" dirty="0"/>
          </a:p>
        </p:txBody>
      </p:sp>
      <p:pic>
        <p:nvPicPr>
          <p:cNvPr id="4" name="Marcador de contenido 3"/>
          <p:cNvPicPr>
            <a:picLocks noGrp="1" noChangeAspect="1"/>
          </p:cNvPicPr>
          <p:nvPr>
            <p:ph idx="1"/>
          </p:nvPr>
        </p:nvPicPr>
        <p:blipFill>
          <a:blip r:embed="rId2"/>
          <a:stretch>
            <a:fillRect/>
          </a:stretch>
        </p:blipFill>
        <p:spPr>
          <a:xfrm>
            <a:off x="3141785" y="1848217"/>
            <a:ext cx="5801592" cy="4362525"/>
          </a:xfrm>
          <a:prstGeom prst="rect">
            <a:avLst/>
          </a:prstGeom>
        </p:spPr>
      </p:pic>
    </p:spTree>
    <p:extLst>
      <p:ext uri="{BB962C8B-B14F-4D97-AF65-F5344CB8AC3E}">
        <p14:creationId xmlns:p14="http://schemas.microsoft.com/office/powerpoint/2010/main" val="331247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419" sz="3600" dirty="0"/>
              <a:t>En su práctica y dominio actual, ¿puede compartir alguna experiencia de prospectiva transformacional? </a:t>
            </a:r>
            <a:r>
              <a:rPr lang="es-419" sz="3600" dirty="0" smtClean="0"/>
              <a:t> </a:t>
            </a:r>
            <a:endParaRPr lang="es-MX" sz="3600" dirty="0"/>
          </a:p>
        </p:txBody>
      </p:sp>
      <p:sp>
        <p:nvSpPr>
          <p:cNvPr id="3" name="Marcador de contenido 2"/>
          <p:cNvSpPr>
            <a:spLocks noGrp="1"/>
          </p:cNvSpPr>
          <p:nvPr>
            <p:ph idx="1"/>
          </p:nvPr>
        </p:nvSpPr>
        <p:spPr/>
        <p:txBody>
          <a:bodyPr>
            <a:normAutofit fontScale="92500" lnSpcReduction="10000"/>
          </a:bodyPr>
          <a:lstStyle/>
          <a:p>
            <a:r>
              <a:rPr lang="es-MX" dirty="0" smtClean="0"/>
              <a:t>El ámbito educativo ha sido el principal motor de la visión prospectiva, en un país que no le interesaba la visión de futuro y donde la planeación no se concretaba, ha sido un largo camino abrir espacios que se interesen en el largo plazo.</a:t>
            </a:r>
          </a:p>
          <a:p>
            <a:r>
              <a:rPr lang="es-MX" dirty="0" smtClean="0"/>
              <a:t>En el ámbito educativo, hemos dado múltiples cursos e introducido materias en los planes de estudio pero también hemos constituido un Seminario de Estudios Prospectivos desde el 2003, que a la fecha cuenta con una producción considerable de materiales en Prospectiva de consulta gratuita: </a:t>
            </a:r>
            <a:r>
              <a:rPr lang="es-MX" dirty="0" err="1" smtClean="0"/>
              <a:t>Working</a:t>
            </a:r>
            <a:r>
              <a:rPr lang="es-MX" dirty="0" smtClean="0"/>
              <a:t> </a:t>
            </a:r>
            <a:r>
              <a:rPr lang="es-MX" dirty="0" err="1" smtClean="0"/>
              <a:t>Papers</a:t>
            </a:r>
            <a:r>
              <a:rPr lang="es-MX" dirty="0" smtClean="0"/>
              <a:t>, </a:t>
            </a:r>
            <a:r>
              <a:rPr lang="es-MX" dirty="0" err="1" smtClean="0"/>
              <a:t>Papers</a:t>
            </a:r>
            <a:r>
              <a:rPr lang="es-MX" dirty="0" smtClean="0"/>
              <a:t>, Cuadernos de Pensamiento Iberoamericano, libros especializados y libros sobre seguridad humana. De igual manera hemos integrado a colegas de la región latinoamericana a que nos escriban sus experiencias que a la fecha se han vuelto dos textos de consulta esencial para quien quiera conocer la Prospectiva de la región: Planeación Prospectiva Estratégica y Escenarios futuros de América Latina.</a:t>
            </a:r>
          </a:p>
          <a:p>
            <a:r>
              <a:rPr lang="es-MX" dirty="0" smtClean="0"/>
              <a:t>Hacia afuera hemos elaborado múltiples estudios prospectivos para instituciones públicas y destaca el trabajo que hicimos con reclusas de Santa Martha Acatitla para fortalecer emocionalmente su reinserción social. Un estudio que hicimos con la WFSF y apoyo de la UNESCO.</a:t>
            </a:r>
            <a:endParaRPr lang="es-MX" dirty="0"/>
          </a:p>
        </p:txBody>
      </p:sp>
    </p:spTree>
    <p:extLst>
      <p:ext uri="{BB962C8B-B14F-4D97-AF65-F5344CB8AC3E}">
        <p14:creationId xmlns:p14="http://schemas.microsoft.com/office/powerpoint/2010/main" val="166373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040" y="973818"/>
            <a:ext cx="858730" cy="2358366"/>
          </a:xfrm>
          <a:prstGeom prst="rect">
            <a:avLst/>
          </a:prstGeom>
          <a:solidFill>
            <a:srgbClr val="FFFF00"/>
          </a:solidFill>
          <a:ln w="9525">
            <a:solidFill>
              <a:srgbClr val="FF0000"/>
            </a:solidFill>
            <a:miter lim="800000"/>
            <a:headEnd/>
            <a:tailEnd/>
          </a:ln>
        </p:spPr>
      </p:pic>
      <p:sp>
        <p:nvSpPr>
          <p:cNvPr id="2" name="1 Rectángulo"/>
          <p:cNvSpPr/>
          <p:nvPr/>
        </p:nvSpPr>
        <p:spPr>
          <a:xfrm>
            <a:off x="4135439" y="69851"/>
            <a:ext cx="1404937" cy="523875"/>
          </a:xfrm>
          <a:prstGeom prst="rect">
            <a:avLst/>
          </a:prstGeom>
        </p:spPr>
        <p:txBody>
          <a:bodyPr wrap="none">
            <a:spAutoFit/>
          </a:bodyPr>
          <a:lstStyle/>
          <a:p>
            <a:pPr>
              <a:defRPr/>
            </a:pPr>
            <a:r>
              <a:rPr lang="es-CO" sz="2800" b="1" i="1" dirty="0">
                <a:solidFill>
                  <a:srgbClr val="FF0000"/>
                </a:solidFill>
                <a:effectLst>
                  <a:glow rad="228600">
                    <a:schemeClr val="accent4">
                      <a:satMod val="175000"/>
                      <a:alpha val="40000"/>
                    </a:schemeClr>
                  </a:glow>
                  <a:outerShdw blurRad="38100" dist="38100" dir="2700000" algn="tl">
                    <a:srgbClr val="000000"/>
                  </a:outerShdw>
                </a:effectLst>
                <a:latin typeface="Arial" pitchFamily="34" charset="0"/>
                <a:cs typeface="Arial" pitchFamily="34" charset="0"/>
              </a:rPr>
              <a:t>México</a:t>
            </a:r>
            <a:endParaRPr lang="es-CO" sz="2800" dirty="0"/>
          </a:p>
        </p:txBody>
      </p:sp>
      <p:pic>
        <p:nvPicPr>
          <p:cNvPr id="450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1254" y="4598387"/>
            <a:ext cx="1260437" cy="15899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5062" name="Picture 6" descr="http://fca.uaq.mx/files/investigacion/sm_prospectiva_innovacion_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64" y="4048927"/>
            <a:ext cx="147796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6814" y="170961"/>
            <a:ext cx="1800225" cy="218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506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0872" y="2511562"/>
            <a:ext cx="1403349" cy="184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293" y="4702978"/>
            <a:ext cx="1502506" cy="143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1820" y="69737"/>
            <a:ext cx="1458913" cy="180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7" name="Picture 35" descr="E:\Mao\Mis Webs\Mao\ProSeres2\Futuros CyT Mexic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3711" y="4489725"/>
            <a:ext cx="1768556" cy="179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21" descr="E:\Mao\Mis Webs\Mao\ProSeres2\Futuro salud Mexico 205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2588" y="189406"/>
            <a:ext cx="1379204" cy="205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9" descr="E:\Mao\Mis Webs\Mao\ProSeres2\Mexico 2010.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3989" y="3554128"/>
            <a:ext cx="1058161" cy="16856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70"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3760" y="2494287"/>
            <a:ext cx="1129898" cy="201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1"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691" y="2193139"/>
            <a:ext cx="1117600" cy="18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2"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2843" y="2511562"/>
            <a:ext cx="1306633" cy="1872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5073" name="Picture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16398" y="2407756"/>
            <a:ext cx="1089287" cy="205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4"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5491" y="917884"/>
            <a:ext cx="1492251" cy="210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5" name="Picture 26" descr="E:\Mao\Mis Webs\Mao\ProSeres2\Planeacion prospectiva.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12501" y="280093"/>
            <a:ext cx="1431924" cy="21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8" descr="C:\Users\Lucio Mauricio\AppData\Local\Microsoft\Windows\Temporary Internet Files\FrontPageTempDir\wpbcdzg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0567" y="2511562"/>
            <a:ext cx="1797226" cy="176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21" descr="E:\Mao\Mis Webs\Mao\ProSeres2\Alternativas energetica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5076" y="640514"/>
            <a:ext cx="1303406" cy="171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23" descr="E:\Mao\Mis Webs\Mao\ProSeres2\Manual planificacion prospectiva.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35439" y="4663409"/>
            <a:ext cx="1281283" cy="159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24" descr="E:\Mao\Mis Webs\Mao\ProSeres2\Decisiones politica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31643" y="4424149"/>
            <a:ext cx="1212768" cy="176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86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419" dirty="0"/>
              <a:t>¿Algún método / herramienta que </a:t>
            </a:r>
            <a:r>
              <a:rPr lang="es-419" dirty="0" smtClean="0"/>
              <a:t>ayudó </a:t>
            </a:r>
            <a:r>
              <a:rPr lang="es-419" dirty="0"/>
              <a:t>a alcanzar o ver </a:t>
            </a:r>
            <a:r>
              <a:rPr lang="es-419" dirty="0" smtClean="0"/>
              <a:t>esta </a:t>
            </a:r>
            <a:r>
              <a:rPr lang="es-419" dirty="0"/>
              <a:t>transformación?</a:t>
            </a:r>
            <a:endParaRPr lang="es-MX" dirty="0"/>
          </a:p>
        </p:txBody>
      </p:sp>
      <p:sp>
        <p:nvSpPr>
          <p:cNvPr id="3" name="Marcador de contenido 2"/>
          <p:cNvSpPr>
            <a:spLocks noGrp="1"/>
          </p:cNvSpPr>
          <p:nvPr>
            <p:ph idx="1"/>
          </p:nvPr>
        </p:nvSpPr>
        <p:spPr/>
        <p:txBody>
          <a:bodyPr/>
          <a:lstStyle/>
          <a:p>
            <a:r>
              <a:rPr lang="es-MX" dirty="0" smtClean="0"/>
              <a:t>Hemos trabajado diversas metodologías, métodos y técnicas, a la fecha tenemos un conjunto de las mismas que podemos adjudicarnos como metodologías latinoamericanas.</a:t>
            </a:r>
          </a:p>
          <a:p>
            <a:r>
              <a:rPr lang="es-MX" dirty="0" smtClean="0"/>
              <a:t>Varios colegas del Seminario hemos adoptado y adaptado metodologías para aplicarlas a estudios prospectivos y las videoconferencias internacionales de este año precisamente recuperan las metodologías latinoamericanas de diversos colegas.</a:t>
            </a:r>
          </a:p>
          <a:p>
            <a:r>
              <a:rPr lang="es-MX" dirty="0" smtClean="0"/>
              <a:t>Por parte de la seguridad humana, hemos conformado una serie de técnicas que les llamamos herramientas para la vida y que conjugan las inteligencias cognitiva, emocional, corporal y espiritual. Esto se ha vuelto la propuesta de un modelo educativo para la plena realización del ser humano.</a:t>
            </a:r>
          </a:p>
          <a:p>
            <a:r>
              <a:rPr lang="es-MX" dirty="0" smtClean="0"/>
              <a:t>De igual manera, han surgido técnicas participativas como el Teatro del Devenir que definitivamente tiene un impacto fundamental sobre la creación de visiones de futuros.</a:t>
            </a:r>
            <a:endParaRPr lang="es-MX" dirty="0"/>
          </a:p>
        </p:txBody>
      </p:sp>
    </p:spTree>
    <p:extLst>
      <p:ext uri="{BB962C8B-B14F-4D97-AF65-F5344CB8AC3E}">
        <p14:creationId xmlns:p14="http://schemas.microsoft.com/office/powerpoint/2010/main" val="243419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Libros internacionales y colectivos </a:t>
            </a:r>
            <a:r>
              <a:rPr lang="es-MX" dirty="0" smtClean="0"/>
              <a:t>desde </a:t>
            </a:r>
            <a:r>
              <a:rPr lang="es-MX" dirty="0" smtClean="0"/>
              <a:t>México</a:t>
            </a:r>
            <a:endParaRPr lang="es-MX" dirty="0"/>
          </a:p>
        </p:txBody>
      </p:sp>
      <p:pic>
        <p:nvPicPr>
          <p:cNvPr id="5" name="Imagen 4"/>
          <p:cNvPicPr>
            <a:picLocks noChangeAspect="1"/>
          </p:cNvPicPr>
          <p:nvPr/>
        </p:nvPicPr>
        <p:blipFill>
          <a:blip r:embed="rId2"/>
          <a:stretch>
            <a:fillRect/>
          </a:stretch>
        </p:blipFill>
        <p:spPr>
          <a:xfrm>
            <a:off x="4569892" y="1850741"/>
            <a:ext cx="1905000" cy="2286000"/>
          </a:xfrm>
          <a:prstGeom prst="rect">
            <a:avLst/>
          </a:prstGeom>
        </p:spPr>
      </p:pic>
      <p:pic>
        <p:nvPicPr>
          <p:cNvPr id="6" name="Imagen 5"/>
          <p:cNvPicPr>
            <a:picLocks noChangeAspect="1"/>
          </p:cNvPicPr>
          <p:nvPr/>
        </p:nvPicPr>
        <p:blipFill>
          <a:blip r:embed="rId3"/>
          <a:stretch>
            <a:fillRect/>
          </a:stretch>
        </p:blipFill>
        <p:spPr>
          <a:xfrm>
            <a:off x="2838015" y="1841188"/>
            <a:ext cx="1905000" cy="2286000"/>
          </a:xfrm>
          <a:prstGeom prst="rect">
            <a:avLst/>
          </a:prstGeom>
        </p:spPr>
      </p:pic>
      <p:pic>
        <p:nvPicPr>
          <p:cNvPr id="7" name="Imagen 6"/>
          <p:cNvPicPr>
            <a:picLocks noChangeAspect="1"/>
          </p:cNvPicPr>
          <p:nvPr/>
        </p:nvPicPr>
        <p:blipFill>
          <a:blip r:embed="rId4"/>
          <a:stretch>
            <a:fillRect/>
          </a:stretch>
        </p:blipFill>
        <p:spPr>
          <a:xfrm>
            <a:off x="1010194" y="1841188"/>
            <a:ext cx="1905000" cy="2286000"/>
          </a:xfrm>
          <a:prstGeom prst="rect">
            <a:avLst/>
          </a:prstGeom>
        </p:spPr>
      </p:pic>
      <p:pic>
        <p:nvPicPr>
          <p:cNvPr id="8" name="Imagen 7"/>
          <p:cNvPicPr>
            <a:picLocks noChangeAspect="1"/>
          </p:cNvPicPr>
          <p:nvPr/>
        </p:nvPicPr>
        <p:blipFill rotWithShape="1">
          <a:blip r:embed="rId5"/>
          <a:srcRect l="66659" t="7702" r="16312" b="60817"/>
          <a:stretch/>
        </p:blipFill>
        <p:spPr>
          <a:xfrm>
            <a:off x="4402618" y="4133570"/>
            <a:ext cx="1515992" cy="2142162"/>
          </a:xfrm>
          <a:prstGeom prst="rect">
            <a:avLst/>
          </a:prstGeom>
        </p:spPr>
      </p:pic>
      <p:pic>
        <p:nvPicPr>
          <p:cNvPr id="9" name="Imagen 8"/>
          <p:cNvPicPr>
            <a:picLocks noChangeAspect="1"/>
          </p:cNvPicPr>
          <p:nvPr/>
        </p:nvPicPr>
        <p:blipFill>
          <a:blip r:embed="rId6"/>
          <a:stretch>
            <a:fillRect/>
          </a:stretch>
        </p:blipFill>
        <p:spPr>
          <a:xfrm>
            <a:off x="2694573" y="4127188"/>
            <a:ext cx="1625865" cy="2102411"/>
          </a:xfrm>
          <a:prstGeom prst="rect">
            <a:avLst/>
          </a:prstGeom>
        </p:spPr>
      </p:pic>
      <p:pic>
        <p:nvPicPr>
          <p:cNvPr id="10" name="Imagen 9"/>
          <p:cNvPicPr>
            <a:picLocks noChangeAspect="1"/>
          </p:cNvPicPr>
          <p:nvPr/>
        </p:nvPicPr>
        <p:blipFill>
          <a:blip r:embed="rId7"/>
          <a:stretch>
            <a:fillRect/>
          </a:stretch>
        </p:blipFill>
        <p:spPr>
          <a:xfrm>
            <a:off x="1010194" y="4127188"/>
            <a:ext cx="1660547" cy="2148544"/>
          </a:xfrm>
          <a:prstGeom prst="rect">
            <a:avLst/>
          </a:prstGeom>
        </p:spPr>
      </p:pic>
      <p:pic>
        <p:nvPicPr>
          <p:cNvPr id="11" name="Imagen 10"/>
          <p:cNvPicPr>
            <a:picLocks noChangeAspect="1"/>
          </p:cNvPicPr>
          <p:nvPr/>
        </p:nvPicPr>
        <p:blipFill rotWithShape="1">
          <a:blip r:embed="rId8"/>
          <a:srcRect r="1291"/>
          <a:stretch/>
        </p:blipFill>
        <p:spPr>
          <a:xfrm>
            <a:off x="6126480" y="4529988"/>
            <a:ext cx="2711223" cy="1745744"/>
          </a:xfrm>
          <a:prstGeom prst="rect">
            <a:avLst/>
          </a:prstGeom>
        </p:spPr>
      </p:pic>
      <p:pic>
        <p:nvPicPr>
          <p:cNvPr id="3" name="Imagen 2"/>
          <p:cNvPicPr>
            <a:picLocks noChangeAspect="1"/>
          </p:cNvPicPr>
          <p:nvPr/>
        </p:nvPicPr>
        <p:blipFill>
          <a:blip r:embed="rId9"/>
          <a:stretch>
            <a:fillRect/>
          </a:stretch>
        </p:blipFill>
        <p:spPr>
          <a:xfrm>
            <a:off x="8668764" y="4379712"/>
            <a:ext cx="3365284" cy="1896020"/>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4892" y="1595144"/>
            <a:ext cx="2777684" cy="2776508"/>
          </a:xfrm>
          <a:prstGeom prst="rect">
            <a:avLst/>
          </a:prstGeom>
        </p:spPr>
      </p:pic>
      <p:pic>
        <p:nvPicPr>
          <p:cNvPr id="13" name="Imagen 12"/>
          <p:cNvPicPr>
            <a:picLocks noChangeAspect="1"/>
          </p:cNvPicPr>
          <p:nvPr/>
        </p:nvPicPr>
        <p:blipFill>
          <a:blip r:embed="rId11"/>
          <a:stretch>
            <a:fillRect/>
          </a:stretch>
        </p:blipFill>
        <p:spPr>
          <a:xfrm>
            <a:off x="9278123" y="1608580"/>
            <a:ext cx="2755925" cy="2751215"/>
          </a:xfrm>
          <a:prstGeom prst="rect">
            <a:avLst/>
          </a:prstGeom>
        </p:spPr>
      </p:pic>
    </p:spTree>
    <p:extLst>
      <p:ext uri="{BB962C8B-B14F-4D97-AF65-F5344CB8AC3E}">
        <p14:creationId xmlns:p14="http://schemas.microsoft.com/office/powerpoint/2010/main" val="99759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19683"/>
          </a:xfrm>
        </p:spPr>
        <p:txBody>
          <a:bodyPr>
            <a:normAutofit/>
          </a:bodyPr>
          <a:lstStyle/>
          <a:p>
            <a:r>
              <a:rPr lang="es-419" sz="3600" dirty="0"/>
              <a:t>¿Su visión sobre el estado actual de la </a:t>
            </a:r>
            <a:r>
              <a:rPr lang="es-419" sz="3600" dirty="0" smtClean="0"/>
              <a:t>economía…</a:t>
            </a:r>
            <a:endParaRPr lang="es-MX" sz="3600" dirty="0"/>
          </a:p>
        </p:txBody>
      </p:sp>
      <p:sp>
        <p:nvSpPr>
          <p:cNvPr id="3" name="Marcador de contenido 2"/>
          <p:cNvSpPr>
            <a:spLocks noGrp="1"/>
          </p:cNvSpPr>
          <p:nvPr>
            <p:ph idx="1"/>
          </p:nvPr>
        </p:nvSpPr>
        <p:spPr/>
        <p:txBody>
          <a:bodyPr>
            <a:normAutofit fontScale="85000" lnSpcReduction="10000"/>
          </a:bodyPr>
          <a:lstStyle/>
          <a:p>
            <a:r>
              <a:rPr lang="es-419" dirty="0"/>
              <a:t>Desprotegida, con economías emergentes, con altos índices de pobreza América Latina </a:t>
            </a:r>
            <a:r>
              <a:rPr lang="es-419" dirty="0" smtClean="0"/>
              <a:t>va arrastrando su historia de desintegración y colonización.</a:t>
            </a:r>
            <a:endParaRPr lang="es-419" dirty="0"/>
          </a:p>
          <a:p>
            <a:r>
              <a:rPr lang="es-419" dirty="0"/>
              <a:t>No podíamos escapar a la dependencia de un mundo globalizado</a:t>
            </a:r>
            <a:r>
              <a:rPr lang="es-419" dirty="0" smtClean="0"/>
              <a:t>. Con </a:t>
            </a:r>
            <a:r>
              <a:rPr lang="es-419" dirty="0"/>
              <a:t>una desintegración regional y profundas brechas entre países que no pueden </a:t>
            </a:r>
            <a:r>
              <a:rPr lang="es-MX" dirty="0"/>
              <a:t>ser iguales: Brasil, México, Chile, Argentina, Guatemala, El Salvador, problemas diferentes, políticas diferentes.</a:t>
            </a:r>
          </a:p>
          <a:p>
            <a:r>
              <a:rPr lang="es-419" dirty="0" smtClean="0"/>
              <a:t>Sobre </a:t>
            </a:r>
            <a:r>
              <a:rPr lang="es-419" dirty="0"/>
              <a:t>nuestra cabeza se mueve el crimen trasnacional organizado que está </a:t>
            </a:r>
            <a:r>
              <a:rPr lang="es-MX" dirty="0"/>
              <a:t>produciendo sociedades patológicas</a:t>
            </a:r>
            <a:r>
              <a:rPr lang="es-MX" dirty="0" smtClean="0"/>
              <a:t>.</a:t>
            </a:r>
          </a:p>
          <a:p>
            <a:r>
              <a:rPr lang="es-MX" dirty="0"/>
              <a:t>Mientras continuemos con el modelo neoliberal, donde el mercado es el que coloniza el futuro, será muy difícil que los países de la región salgan adelante. </a:t>
            </a:r>
            <a:r>
              <a:rPr lang="es-419" dirty="0"/>
              <a:t>Enfrentamos un modelo desgastado que ha generado una fábrica de pobres y unos cuantos ricos</a:t>
            </a:r>
            <a:r>
              <a:rPr lang="es-419" dirty="0" smtClean="0"/>
              <a:t>.</a:t>
            </a:r>
          </a:p>
          <a:p>
            <a:r>
              <a:rPr lang="es-419" dirty="0"/>
              <a:t>Hemos tenido diferentes formas de gobierno: democráticos, de izquierda, conservadores; </a:t>
            </a:r>
            <a:r>
              <a:rPr lang="es-MX" dirty="0"/>
              <a:t>que han provocado vaivenes políticos que van de las dictaduras a los populismos continuistas, y por lo tanto, a los diferentes planes y programas que han desestabilizado a los países y que cada vez más están en manos de los imperios. Ya no solo es Estados Unidos, con sus grandes corporaciones, es ahora China, Rusia, Canadá, que igual los vemos en el transporte, construyendo ferrocarriles o abriendo canales interoceánicos, que adueñándose lentamente de la minería.</a:t>
            </a:r>
          </a:p>
          <a:p>
            <a:endParaRPr lang="es-419" dirty="0"/>
          </a:p>
        </p:txBody>
      </p:sp>
    </p:spTree>
    <p:extLst>
      <p:ext uri="{BB962C8B-B14F-4D97-AF65-F5344CB8AC3E}">
        <p14:creationId xmlns:p14="http://schemas.microsoft.com/office/powerpoint/2010/main" val="180766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419" sz="3600" dirty="0" smtClean="0"/>
              <a:t>..¿y </a:t>
            </a:r>
            <a:r>
              <a:rPr lang="es-419" sz="3600" dirty="0"/>
              <a:t>en qué deberían cambiar las organizaciones para prepararse para la revolución 4.0?</a:t>
            </a:r>
            <a:endParaRPr lang="es-MX" sz="3600" dirty="0"/>
          </a:p>
        </p:txBody>
      </p:sp>
      <p:sp>
        <p:nvSpPr>
          <p:cNvPr id="3" name="Marcador de contenido 2"/>
          <p:cNvSpPr>
            <a:spLocks noGrp="1"/>
          </p:cNvSpPr>
          <p:nvPr>
            <p:ph idx="1"/>
          </p:nvPr>
        </p:nvSpPr>
        <p:spPr/>
        <p:txBody>
          <a:bodyPr>
            <a:normAutofit fontScale="92500" lnSpcReduction="20000"/>
          </a:bodyPr>
          <a:lstStyle/>
          <a:p>
            <a:r>
              <a:rPr lang="es-419" dirty="0" smtClean="0"/>
              <a:t>Nos </a:t>
            </a:r>
            <a:r>
              <a:rPr lang="es-419" dirty="0"/>
              <a:t>hemos quedado en la era de la información, y no podemos pasar a la era del conocimiento cada vez más se abre la brecha entre conectados y desconectados: porque aun hay quien no acepta que el mundo ha cambiado.</a:t>
            </a:r>
          </a:p>
          <a:p>
            <a:r>
              <a:rPr lang="es-419" dirty="0"/>
              <a:t>Hace unos años empezamos por apostarle a la Prospectiva científica y tecnológica.</a:t>
            </a:r>
          </a:p>
          <a:p>
            <a:r>
              <a:rPr lang="es-419" dirty="0" smtClean="0"/>
              <a:t>El camino ha sido lento… hacia la incertidumbre…</a:t>
            </a:r>
          </a:p>
          <a:p>
            <a:r>
              <a:rPr lang="es-MX" dirty="0" smtClean="0"/>
              <a:t>Va a ser muy complicado que alcancemos a los países desarrollados en tecnología, no pretendamos alcanzar como el caballo, la zanahoria. Tenemos que buscar nuevas formas que son propias de nuestras regiones sobre innovaciones y tecnologías locales que pueden darse gracias a la capacidad de invención de nuestros pueblos, que ante las necesidades han resuelto problemas durante muchos años. Tenemos que voltear a los pensamientos ancestrales como los andinos, los mayas, los incas, donde hay muchas lecciones y visiones de futuro.</a:t>
            </a:r>
          </a:p>
          <a:p>
            <a:r>
              <a:rPr lang="es-MX" dirty="0" smtClean="0"/>
              <a:t>Cierto, la tecnología 4.0 nos va a llegar y nos puede inundar. El problema estará en que no abra una brecha digital enorme entre los que pueden adquirirla y los que no tienen para ello que son muchos millones de personas.</a:t>
            </a:r>
          </a:p>
        </p:txBody>
      </p:sp>
    </p:spTree>
    <p:extLst>
      <p:ext uri="{BB962C8B-B14F-4D97-AF65-F5344CB8AC3E}">
        <p14:creationId xmlns:p14="http://schemas.microsoft.com/office/powerpoint/2010/main" val="265411953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298</TotalTime>
  <Words>1093</Words>
  <Application>Microsoft Office PowerPoint</Application>
  <PresentationFormat>Panorámica</PresentationFormat>
  <Paragraphs>41</Paragraphs>
  <Slides>10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Bahnschrift SemiBold SemiConden</vt:lpstr>
      <vt:lpstr>Calibri</vt:lpstr>
      <vt:lpstr>Calibri Light</vt:lpstr>
      <vt:lpstr>Retrospección</vt:lpstr>
      <vt:lpstr>Presentación de PowerPoint</vt:lpstr>
      <vt:lpstr> ¿Cuál es el papel de un futurista y por qué estudiar el futuro es tan importante en este momento del mundo?</vt:lpstr>
      <vt:lpstr>Así se ve la prospectiva en América Latina</vt:lpstr>
      <vt:lpstr>En su práctica y dominio actual, ¿puede compartir alguna experiencia de prospectiva transformacional?  </vt:lpstr>
      <vt:lpstr>Presentación de PowerPoint</vt:lpstr>
      <vt:lpstr>¿Algún método / herramienta que ayudó a alcanzar o ver esta transformación?</vt:lpstr>
      <vt:lpstr>Libros internacionales y colectivos desde México</vt:lpstr>
      <vt:lpstr>¿Su visión sobre el estado actual de la economía…</vt:lpstr>
      <vt:lpstr>..¿y en qué deberían cambiar las organizaciones para prepararse para la revolución 4.0?</vt:lpstr>
      <vt:lpstr>LO QUE VENDRÁ…</vt:lpstr>
    </vt:vector>
  </TitlesOfParts>
  <Company>Particular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PROSPECTIVA EN AMÉRICA LATINA</dc:title>
  <dc:creator>Guillermina</dc:creator>
  <cp:lastModifiedBy>Guillermina</cp:lastModifiedBy>
  <cp:revision>26</cp:revision>
  <dcterms:created xsi:type="dcterms:W3CDTF">2017-03-13T03:34:56Z</dcterms:created>
  <dcterms:modified xsi:type="dcterms:W3CDTF">2018-07-28T16:54:17Z</dcterms:modified>
</cp:coreProperties>
</file>