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76" r:id="rId7"/>
    <p:sldId id="261" r:id="rId8"/>
    <p:sldId id="262" r:id="rId9"/>
    <p:sldId id="266" r:id="rId10"/>
    <p:sldId id="263" r:id="rId11"/>
    <p:sldId id="265" r:id="rId12"/>
    <p:sldId id="264" r:id="rId13"/>
    <p:sldId id="277" r:id="rId14"/>
    <p:sldId id="267" r:id="rId15"/>
    <p:sldId id="268" r:id="rId16"/>
    <p:sldId id="269" r:id="rId17"/>
    <p:sldId id="270" r:id="rId18"/>
    <p:sldId id="275" r:id="rId19"/>
    <p:sldId id="273" r:id="rId20"/>
    <p:sldId id="278" r:id="rId21"/>
    <p:sldId id="271" r:id="rId22"/>
    <p:sldId id="274" r:id="rId23"/>
    <p:sldId id="272" r:id="rId24"/>
    <p:sldId id="279" r:id="rId25"/>
    <p:sldId id="280" r:id="rId26"/>
    <p:sldId id="281" r:id="rId27"/>
    <p:sldId id="282" r:id="rId28"/>
    <p:sldId id="283" r:id="rId29"/>
    <p:sldId id="284" r:id="rId30"/>
    <p:sldId id="286" r:id="rId31"/>
    <p:sldId id="285" r:id="rId32"/>
    <p:sldId id="287" r:id="rId33"/>
    <p:sldId id="288" r:id="rId34"/>
    <p:sldId id="291" r:id="rId35"/>
    <p:sldId id="289" r:id="rId36"/>
    <p:sldId id="290" r:id="rId3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79" d="100"/>
          <a:sy n="79" d="100"/>
        </p:scale>
        <p:origin x="75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MX"/>
              <a:t>Relacion de las estrategías</a:t>
            </a:r>
          </a:p>
        </c:rich>
      </c:tx>
      <c:layout>
        <c:manualLayout>
          <c:xMode val="edge"/>
          <c:yMode val="edge"/>
          <c:x val="0.37356933508311463"/>
          <c:y val="3.7037037037037035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manualLayout>
          <c:layoutTarget val="inner"/>
          <c:xMode val="edge"/>
          <c:yMode val="edge"/>
          <c:x val="2.2761139738742161E-2"/>
          <c:y val="9.4270137742649293E-2"/>
          <c:w val="0.95225950017117422"/>
          <c:h val="0.86168451443408345"/>
        </c:manualLayout>
      </c:layout>
      <c:scatterChart>
        <c:scatterStyle val="lineMarker"/>
        <c:varyColors val="0"/>
        <c:ser>
          <c:idx val="0"/>
          <c:order val="0"/>
          <c:spPr>
            <a:ln w="19050" cap="rnd">
              <a:noFill/>
              <a:round/>
            </a:ln>
            <a:effectLst/>
          </c:spPr>
          <c:marker>
            <c:symbol val="circle"/>
            <c:size val="5"/>
            <c:spPr>
              <a:solidFill>
                <a:schemeClr val="accent1"/>
              </a:solidFill>
              <a:ln w="9525">
                <a:solidFill>
                  <a:schemeClr val="accent1"/>
                </a:solidFill>
              </a:ln>
              <a:effectLst/>
            </c:spPr>
          </c:marker>
          <c:xVal>
            <c:numRef>
              <c:f>Hoja1!$A$11:$A$15</c:f>
              <c:numCache>
                <c:formatCode>General</c:formatCode>
                <c:ptCount val="5"/>
                <c:pt idx="0">
                  <c:v>20</c:v>
                </c:pt>
                <c:pt idx="1">
                  <c:v>12</c:v>
                </c:pt>
                <c:pt idx="2">
                  <c:v>20</c:v>
                </c:pt>
                <c:pt idx="3">
                  <c:v>8</c:v>
                </c:pt>
                <c:pt idx="4">
                  <c:v>28</c:v>
                </c:pt>
              </c:numCache>
            </c:numRef>
          </c:xVal>
          <c:yVal>
            <c:numRef>
              <c:f>Hoja1!$B$11:$B$15</c:f>
              <c:numCache>
                <c:formatCode>General</c:formatCode>
                <c:ptCount val="5"/>
                <c:pt idx="0">
                  <c:v>16</c:v>
                </c:pt>
                <c:pt idx="1">
                  <c:v>12</c:v>
                </c:pt>
                <c:pt idx="2">
                  <c:v>28</c:v>
                </c:pt>
                <c:pt idx="3">
                  <c:v>20</c:v>
                </c:pt>
                <c:pt idx="4">
                  <c:v>12</c:v>
                </c:pt>
              </c:numCache>
            </c:numRef>
          </c:yVal>
          <c:smooth val="0"/>
          <c:extLst>
            <c:ext xmlns:c16="http://schemas.microsoft.com/office/drawing/2014/chart" uri="{C3380CC4-5D6E-409C-BE32-E72D297353CC}">
              <c16:uniqueId val="{00000000-B57A-449C-88F7-1602A0FBA97E}"/>
            </c:ext>
          </c:extLst>
        </c:ser>
        <c:dLbls>
          <c:showLegendKey val="0"/>
          <c:showVal val="0"/>
          <c:showCatName val="0"/>
          <c:showSerName val="0"/>
          <c:showPercent val="0"/>
          <c:showBubbleSize val="0"/>
        </c:dLbls>
        <c:axId val="1866285392"/>
        <c:axId val="1866283728"/>
      </c:scatterChart>
      <c:valAx>
        <c:axId val="186628539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66283728"/>
        <c:crosses val="autoZero"/>
        <c:crossBetween val="midCat"/>
      </c:valAx>
      <c:valAx>
        <c:axId val="1866283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MX"/>
          </a:p>
        </c:txPr>
        <c:crossAx val="1866285392"/>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es-MX"/>
    </a:p>
  </c:txPr>
  <c:userShapes r:id="rId3"/>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860D52-CCF9-4D4C-9DA8-056740EB1EDA}" type="doc">
      <dgm:prSet loTypeId="urn:microsoft.com/office/officeart/2005/8/layout/pList2" loCatId="list" qsTypeId="urn:microsoft.com/office/officeart/2005/8/quickstyle/simple1" qsCatId="simple" csTypeId="urn:microsoft.com/office/officeart/2005/8/colors/accent1_2" csCatId="accent1" phldr="1"/>
      <dgm:spPr/>
    </dgm:pt>
    <dgm:pt modelId="{AEBF0198-1A05-4C1B-AE27-BFE618102C40}">
      <dgm:prSet phldrT="[Texto]"/>
      <dgm:spPr/>
      <dgm:t>
        <a:bodyPr/>
        <a:lstStyle/>
        <a:p>
          <a:r>
            <a:rPr lang="es-MX" dirty="0"/>
            <a:t>Diagnóstico</a:t>
          </a:r>
        </a:p>
      </dgm:t>
    </dgm:pt>
    <dgm:pt modelId="{87F3CB7A-9139-4220-B2DE-56FD35149997}" type="parTrans" cxnId="{89656196-89E1-44D2-A1CD-81B318F0F3B6}">
      <dgm:prSet/>
      <dgm:spPr/>
      <dgm:t>
        <a:bodyPr/>
        <a:lstStyle/>
        <a:p>
          <a:endParaRPr lang="es-MX"/>
        </a:p>
      </dgm:t>
    </dgm:pt>
    <dgm:pt modelId="{0501B566-6481-437E-A089-C3B29215A5A5}" type="sibTrans" cxnId="{89656196-89E1-44D2-A1CD-81B318F0F3B6}">
      <dgm:prSet/>
      <dgm:spPr/>
      <dgm:t>
        <a:bodyPr/>
        <a:lstStyle/>
        <a:p>
          <a:endParaRPr lang="es-MX"/>
        </a:p>
      </dgm:t>
    </dgm:pt>
    <dgm:pt modelId="{6E62F048-66A2-45F3-BD5B-C641108770EA}">
      <dgm:prSet phldrT="[Texto]"/>
      <dgm:spPr/>
      <dgm:t>
        <a:bodyPr/>
        <a:lstStyle/>
        <a:p>
          <a:r>
            <a:rPr lang="es-MX" dirty="0"/>
            <a:t>Proyección, Pronóstico</a:t>
          </a:r>
        </a:p>
      </dgm:t>
    </dgm:pt>
    <dgm:pt modelId="{12ED73BD-4EC2-4C19-ABF8-3585243E53EA}" type="parTrans" cxnId="{4D2F27DA-0BB6-4513-9EC9-B132F3EA4E07}">
      <dgm:prSet/>
      <dgm:spPr/>
      <dgm:t>
        <a:bodyPr/>
        <a:lstStyle/>
        <a:p>
          <a:endParaRPr lang="es-MX"/>
        </a:p>
      </dgm:t>
    </dgm:pt>
    <dgm:pt modelId="{F9620EA2-5A83-4511-9F0F-2FDA47BAE95C}" type="sibTrans" cxnId="{4D2F27DA-0BB6-4513-9EC9-B132F3EA4E07}">
      <dgm:prSet/>
      <dgm:spPr/>
      <dgm:t>
        <a:bodyPr/>
        <a:lstStyle/>
        <a:p>
          <a:endParaRPr lang="es-MX"/>
        </a:p>
      </dgm:t>
    </dgm:pt>
    <dgm:pt modelId="{6718A603-0A7E-4D02-AB84-86F639D1CFB2}">
      <dgm:prSet phldrT="[Texto]"/>
      <dgm:spPr/>
      <dgm:t>
        <a:bodyPr/>
        <a:lstStyle/>
        <a:p>
          <a:r>
            <a:rPr lang="es-MX" dirty="0"/>
            <a:t>Prospectiva</a:t>
          </a:r>
        </a:p>
      </dgm:t>
    </dgm:pt>
    <dgm:pt modelId="{1695CDBE-6D2E-40AF-A060-6B2F5B0D7845}" type="parTrans" cxnId="{05BD5D51-E085-4B31-AE15-3C286A70F1C7}">
      <dgm:prSet/>
      <dgm:spPr/>
      <dgm:t>
        <a:bodyPr/>
        <a:lstStyle/>
        <a:p>
          <a:endParaRPr lang="es-MX"/>
        </a:p>
      </dgm:t>
    </dgm:pt>
    <dgm:pt modelId="{D120D61C-06E7-48FD-8020-DB5A4D6A0985}" type="sibTrans" cxnId="{05BD5D51-E085-4B31-AE15-3C286A70F1C7}">
      <dgm:prSet/>
      <dgm:spPr/>
      <dgm:t>
        <a:bodyPr/>
        <a:lstStyle/>
        <a:p>
          <a:endParaRPr lang="es-MX"/>
        </a:p>
      </dgm:t>
    </dgm:pt>
    <dgm:pt modelId="{8DD93BB2-0333-4E12-8B90-0D3305BE0E41}" type="pres">
      <dgm:prSet presAssocID="{3D860D52-CCF9-4D4C-9DA8-056740EB1EDA}" presName="Name0" presStyleCnt="0">
        <dgm:presLayoutVars>
          <dgm:dir/>
          <dgm:resizeHandles val="exact"/>
        </dgm:presLayoutVars>
      </dgm:prSet>
      <dgm:spPr/>
    </dgm:pt>
    <dgm:pt modelId="{12E2EACA-B94B-4C6F-A6E9-3B1A0D1D657F}" type="pres">
      <dgm:prSet presAssocID="{3D860D52-CCF9-4D4C-9DA8-056740EB1EDA}" presName="bkgdShp" presStyleLbl="alignAccFollowNode1" presStyleIdx="0" presStyleCnt="1"/>
      <dgm:spPr/>
    </dgm:pt>
    <dgm:pt modelId="{E906AA5E-65C3-43A1-A2C3-FDC6B492F0FB}" type="pres">
      <dgm:prSet presAssocID="{3D860D52-CCF9-4D4C-9DA8-056740EB1EDA}" presName="linComp" presStyleCnt="0"/>
      <dgm:spPr/>
    </dgm:pt>
    <dgm:pt modelId="{80C7A1A3-598C-4705-87A2-9A0B9D4247F9}" type="pres">
      <dgm:prSet presAssocID="{AEBF0198-1A05-4C1B-AE27-BFE618102C40}" presName="compNode" presStyleCnt="0"/>
      <dgm:spPr/>
    </dgm:pt>
    <dgm:pt modelId="{FCD056F1-E993-4170-9F85-E1476A1E77D7}" type="pres">
      <dgm:prSet presAssocID="{AEBF0198-1A05-4C1B-AE27-BFE618102C40}" presName="node" presStyleLbl="node1" presStyleIdx="0" presStyleCnt="3">
        <dgm:presLayoutVars>
          <dgm:bulletEnabled val="1"/>
        </dgm:presLayoutVars>
      </dgm:prSet>
      <dgm:spPr/>
    </dgm:pt>
    <dgm:pt modelId="{C101BAD9-BACE-451C-86FE-97A69ECCB161}" type="pres">
      <dgm:prSet presAssocID="{AEBF0198-1A05-4C1B-AE27-BFE618102C40}" presName="invisiNode" presStyleLbl="node1" presStyleIdx="0" presStyleCnt="3"/>
      <dgm:spPr/>
    </dgm:pt>
    <dgm:pt modelId="{0E58EFCF-27A3-4FCF-859F-023166C73ED3}" type="pres">
      <dgm:prSet presAssocID="{AEBF0198-1A05-4C1B-AE27-BFE618102C40}" presName="imagNode" presStyleLbl="fg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58000" b="-58000"/>
          </a:stretch>
        </a:blipFill>
      </dgm:spPr>
      <dgm:extLst>
        <a:ext uri="{E40237B7-FDA0-4F09-8148-C483321AD2D9}">
          <dgm14:cNvPr xmlns:dgm14="http://schemas.microsoft.com/office/drawing/2010/diagram" id="0" name="" descr="Ojo"/>
        </a:ext>
      </dgm:extLst>
    </dgm:pt>
    <dgm:pt modelId="{3648B3A4-E595-43D7-B11D-36686C286600}" type="pres">
      <dgm:prSet presAssocID="{0501B566-6481-437E-A089-C3B29215A5A5}" presName="sibTrans" presStyleLbl="sibTrans2D1" presStyleIdx="0" presStyleCnt="0"/>
      <dgm:spPr/>
    </dgm:pt>
    <dgm:pt modelId="{120C8E72-9A53-4385-985A-7CEADD67CAFD}" type="pres">
      <dgm:prSet presAssocID="{6E62F048-66A2-45F3-BD5B-C641108770EA}" presName="compNode" presStyleCnt="0"/>
      <dgm:spPr/>
    </dgm:pt>
    <dgm:pt modelId="{BCA26DCA-5344-4E65-A33A-B7EF18F828DF}" type="pres">
      <dgm:prSet presAssocID="{6E62F048-66A2-45F3-BD5B-C641108770EA}" presName="node" presStyleLbl="node1" presStyleIdx="1" presStyleCnt="3">
        <dgm:presLayoutVars>
          <dgm:bulletEnabled val="1"/>
        </dgm:presLayoutVars>
      </dgm:prSet>
      <dgm:spPr/>
    </dgm:pt>
    <dgm:pt modelId="{1BE5CBE2-62E3-4F6C-9A32-81182E9B6334}" type="pres">
      <dgm:prSet presAssocID="{6E62F048-66A2-45F3-BD5B-C641108770EA}" presName="invisiNode" presStyleLbl="node1" presStyleIdx="1" presStyleCnt="3"/>
      <dgm:spPr/>
    </dgm:pt>
    <dgm:pt modelId="{D74E6C9D-5054-45AB-BDB0-0ED3DBF2E28E}" type="pres">
      <dgm:prSet presAssocID="{6E62F048-66A2-45F3-BD5B-C641108770EA}" presName="imagNode" presStyleLbl="fgImgPlace1" presStyleIdx="1" presStyleCnt="3" custLinFactNeighborY="-2031"/>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58000" b="-58000"/>
          </a:stretch>
        </a:blipFill>
      </dgm:spPr>
      <dgm:extLst>
        <a:ext uri="{E40237B7-FDA0-4F09-8148-C483321AD2D9}">
          <dgm14:cNvPr xmlns:dgm14="http://schemas.microsoft.com/office/drawing/2010/diagram" id="0" name="" descr="Estadísticas"/>
        </a:ext>
      </dgm:extLst>
    </dgm:pt>
    <dgm:pt modelId="{E7D97838-7653-4C34-8505-DA38C70E967D}" type="pres">
      <dgm:prSet presAssocID="{F9620EA2-5A83-4511-9F0F-2FDA47BAE95C}" presName="sibTrans" presStyleLbl="sibTrans2D1" presStyleIdx="0" presStyleCnt="0"/>
      <dgm:spPr/>
    </dgm:pt>
    <dgm:pt modelId="{70524384-F7E2-45C8-9DCB-B6C02F04D747}" type="pres">
      <dgm:prSet presAssocID="{6718A603-0A7E-4D02-AB84-86F639D1CFB2}" presName="compNode" presStyleCnt="0"/>
      <dgm:spPr/>
    </dgm:pt>
    <dgm:pt modelId="{B2CD45CA-51C6-434B-9567-9DD06B4468B4}" type="pres">
      <dgm:prSet presAssocID="{6718A603-0A7E-4D02-AB84-86F639D1CFB2}" presName="node" presStyleLbl="node1" presStyleIdx="2" presStyleCnt="3">
        <dgm:presLayoutVars>
          <dgm:bulletEnabled val="1"/>
        </dgm:presLayoutVars>
      </dgm:prSet>
      <dgm:spPr/>
    </dgm:pt>
    <dgm:pt modelId="{1BA0B7DA-D74C-4F2A-9733-3F3F12DA7809}" type="pres">
      <dgm:prSet presAssocID="{6718A603-0A7E-4D02-AB84-86F639D1CFB2}" presName="invisiNode" presStyleLbl="node1" presStyleIdx="2" presStyleCnt="3"/>
      <dgm:spPr/>
    </dgm:pt>
    <dgm:pt modelId="{CE708A74-2643-4B65-815F-17858414756A}" type="pres">
      <dgm:prSet presAssocID="{6718A603-0A7E-4D02-AB84-86F639D1CFB2}" presName="imagNode" presStyleLbl="fg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58000" b="-58000"/>
          </a:stretch>
        </a:blipFill>
      </dgm:spPr>
      <dgm:extLst>
        <a:ext uri="{E40237B7-FDA0-4F09-8148-C483321AD2D9}">
          <dgm14:cNvPr xmlns:dgm14="http://schemas.microsoft.com/office/drawing/2010/diagram" id="0" name="" descr="Cabeza con engranajes"/>
        </a:ext>
      </dgm:extLst>
    </dgm:pt>
  </dgm:ptLst>
  <dgm:cxnLst>
    <dgm:cxn modelId="{0EB16921-56B8-47F1-88A4-51CCE1EDFCDD}" type="presOf" srcId="{3D860D52-CCF9-4D4C-9DA8-056740EB1EDA}" destId="{8DD93BB2-0333-4E12-8B90-0D3305BE0E41}" srcOrd="0" destOrd="0" presId="urn:microsoft.com/office/officeart/2005/8/layout/pList2"/>
    <dgm:cxn modelId="{05BD5D51-E085-4B31-AE15-3C286A70F1C7}" srcId="{3D860D52-CCF9-4D4C-9DA8-056740EB1EDA}" destId="{6718A603-0A7E-4D02-AB84-86F639D1CFB2}" srcOrd="2" destOrd="0" parTransId="{1695CDBE-6D2E-40AF-A060-6B2F5B0D7845}" sibTransId="{D120D61C-06E7-48FD-8020-DB5A4D6A0985}"/>
    <dgm:cxn modelId="{5AB82B78-E9E5-4F3A-AE65-CE3F775537F1}" type="presOf" srcId="{F9620EA2-5A83-4511-9F0F-2FDA47BAE95C}" destId="{E7D97838-7653-4C34-8505-DA38C70E967D}" srcOrd="0" destOrd="0" presId="urn:microsoft.com/office/officeart/2005/8/layout/pList2"/>
    <dgm:cxn modelId="{8C79A985-E078-4A5E-816A-84253EA099CB}" type="presOf" srcId="{6718A603-0A7E-4D02-AB84-86F639D1CFB2}" destId="{B2CD45CA-51C6-434B-9567-9DD06B4468B4}" srcOrd="0" destOrd="0" presId="urn:microsoft.com/office/officeart/2005/8/layout/pList2"/>
    <dgm:cxn modelId="{89656196-89E1-44D2-A1CD-81B318F0F3B6}" srcId="{3D860D52-CCF9-4D4C-9DA8-056740EB1EDA}" destId="{AEBF0198-1A05-4C1B-AE27-BFE618102C40}" srcOrd="0" destOrd="0" parTransId="{87F3CB7A-9139-4220-B2DE-56FD35149997}" sibTransId="{0501B566-6481-437E-A089-C3B29215A5A5}"/>
    <dgm:cxn modelId="{1071A3A8-FF1A-4857-ACCE-2C4CB636D5F9}" type="presOf" srcId="{6E62F048-66A2-45F3-BD5B-C641108770EA}" destId="{BCA26DCA-5344-4E65-A33A-B7EF18F828DF}" srcOrd="0" destOrd="0" presId="urn:microsoft.com/office/officeart/2005/8/layout/pList2"/>
    <dgm:cxn modelId="{4D2F27DA-0BB6-4513-9EC9-B132F3EA4E07}" srcId="{3D860D52-CCF9-4D4C-9DA8-056740EB1EDA}" destId="{6E62F048-66A2-45F3-BD5B-C641108770EA}" srcOrd="1" destOrd="0" parTransId="{12ED73BD-4EC2-4C19-ABF8-3585243E53EA}" sibTransId="{F9620EA2-5A83-4511-9F0F-2FDA47BAE95C}"/>
    <dgm:cxn modelId="{D781A7E5-B156-46AF-AD7C-28341421E6D3}" type="presOf" srcId="{0501B566-6481-437E-A089-C3B29215A5A5}" destId="{3648B3A4-E595-43D7-B11D-36686C286600}" srcOrd="0" destOrd="0" presId="urn:microsoft.com/office/officeart/2005/8/layout/pList2"/>
    <dgm:cxn modelId="{1C4C2EF6-3B0B-4D1E-BA34-A4EE9DD0DD6B}" type="presOf" srcId="{AEBF0198-1A05-4C1B-AE27-BFE618102C40}" destId="{FCD056F1-E993-4170-9F85-E1476A1E77D7}" srcOrd="0" destOrd="0" presId="urn:microsoft.com/office/officeart/2005/8/layout/pList2"/>
    <dgm:cxn modelId="{553C4A14-8AF9-4EC6-BBC8-2BDD63149B06}" type="presParOf" srcId="{8DD93BB2-0333-4E12-8B90-0D3305BE0E41}" destId="{12E2EACA-B94B-4C6F-A6E9-3B1A0D1D657F}" srcOrd="0" destOrd="0" presId="urn:microsoft.com/office/officeart/2005/8/layout/pList2"/>
    <dgm:cxn modelId="{78D08E71-73B2-4F2C-A54C-F0224CCDF9BB}" type="presParOf" srcId="{8DD93BB2-0333-4E12-8B90-0D3305BE0E41}" destId="{E906AA5E-65C3-43A1-A2C3-FDC6B492F0FB}" srcOrd="1" destOrd="0" presId="urn:microsoft.com/office/officeart/2005/8/layout/pList2"/>
    <dgm:cxn modelId="{E76098E9-1091-4384-8B50-91C5B4F83FC6}" type="presParOf" srcId="{E906AA5E-65C3-43A1-A2C3-FDC6B492F0FB}" destId="{80C7A1A3-598C-4705-87A2-9A0B9D4247F9}" srcOrd="0" destOrd="0" presId="urn:microsoft.com/office/officeart/2005/8/layout/pList2"/>
    <dgm:cxn modelId="{33AC380F-B89E-4433-A1CF-1166C3920FB2}" type="presParOf" srcId="{80C7A1A3-598C-4705-87A2-9A0B9D4247F9}" destId="{FCD056F1-E993-4170-9F85-E1476A1E77D7}" srcOrd="0" destOrd="0" presId="urn:microsoft.com/office/officeart/2005/8/layout/pList2"/>
    <dgm:cxn modelId="{D470A228-66FB-4477-9203-E34C3E933025}" type="presParOf" srcId="{80C7A1A3-598C-4705-87A2-9A0B9D4247F9}" destId="{C101BAD9-BACE-451C-86FE-97A69ECCB161}" srcOrd="1" destOrd="0" presId="urn:microsoft.com/office/officeart/2005/8/layout/pList2"/>
    <dgm:cxn modelId="{EA308105-564D-4141-8E11-EAE2AA6CF68D}" type="presParOf" srcId="{80C7A1A3-598C-4705-87A2-9A0B9D4247F9}" destId="{0E58EFCF-27A3-4FCF-859F-023166C73ED3}" srcOrd="2" destOrd="0" presId="urn:microsoft.com/office/officeart/2005/8/layout/pList2"/>
    <dgm:cxn modelId="{3B3BFA0E-E3FB-4C13-84D1-0BACCFCF1865}" type="presParOf" srcId="{E906AA5E-65C3-43A1-A2C3-FDC6B492F0FB}" destId="{3648B3A4-E595-43D7-B11D-36686C286600}" srcOrd="1" destOrd="0" presId="urn:microsoft.com/office/officeart/2005/8/layout/pList2"/>
    <dgm:cxn modelId="{3D084D46-1C5D-4D0B-8B0F-4336A59F2865}" type="presParOf" srcId="{E906AA5E-65C3-43A1-A2C3-FDC6B492F0FB}" destId="{120C8E72-9A53-4385-985A-7CEADD67CAFD}" srcOrd="2" destOrd="0" presId="urn:microsoft.com/office/officeart/2005/8/layout/pList2"/>
    <dgm:cxn modelId="{B47C7BC8-EC4E-400C-8E06-13C49ACE15C4}" type="presParOf" srcId="{120C8E72-9A53-4385-985A-7CEADD67CAFD}" destId="{BCA26DCA-5344-4E65-A33A-B7EF18F828DF}" srcOrd="0" destOrd="0" presId="urn:microsoft.com/office/officeart/2005/8/layout/pList2"/>
    <dgm:cxn modelId="{C0BA4DF7-E9B5-4A2D-992B-F91B57C3D773}" type="presParOf" srcId="{120C8E72-9A53-4385-985A-7CEADD67CAFD}" destId="{1BE5CBE2-62E3-4F6C-9A32-81182E9B6334}" srcOrd="1" destOrd="0" presId="urn:microsoft.com/office/officeart/2005/8/layout/pList2"/>
    <dgm:cxn modelId="{D8E08356-E0F2-434F-8804-8062783EA0DE}" type="presParOf" srcId="{120C8E72-9A53-4385-985A-7CEADD67CAFD}" destId="{D74E6C9D-5054-45AB-BDB0-0ED3DBF2E28E}" srcOrd="2" destOrd="0" presId="urn:microsoft.com/office/officeart/2005/8/layout/pList2"/>
    <dgm:cxn modelId="{D037FFAE-ECE6-4D99-ADAD-AAE72995C5CF}" type="presParOf" srcId="{E906AA5E-65C3-43A1-A2C3-FDC6B492F0FB}" destId="{E7D97838-7653-4C34-8505-DA38C70E967D}" srcOrd="3" destOrd="0" presId="urn:microsoft.com/office/officeart/2005/8/layout/pList2"/>
    <dgm:cxn modelId="{831D8089-6F10-4E96-AEA5-E70805C42A34}" type="presParOf" srcId="{E906AA5E-65C3-43A1-A2C3-FDC6B492F0FB}" destId="{70524384-F7E2-45C8-9DCB-B6C02F04D747}" srcOrd="4" destOrd="0" presId="urn:microsoft.com/office/officeart/2005/8/layout/pList2"/>
    <dgm:cxn modelId="{474D01F4-A813-4025-951B-F00C7BBA8037}" type="presParOf" srcId="{70524384-F7E2-45C8-9DCB-B6C02F04D747}" destId="{B2CD45CA-51C6-434B-9567-9DD06B4468B4}" srcOrd="0" destOrd="0" presId="urn:microsoft.com/office/officeart/2005/8/layout/pList2"/>
    <dgm:cxn modelId="{C0A91DD8-7D56-43FC-8846-4ADFAF25877F}" type="presParOf" srcId="{70524384-F7E2-45C8-9DCB-B6C02F04D747}" destId="{1BA0B7DA-D74C-4F2A-9733-3F3F12DA7809}" srcOrd="1" destOrd="0" presId="urn:microsoft.com/office/officeart/2005/8/layout/pList2"/>
    <dgm:cxn modelId="{48ABC917-F131-4D58-B79B-1C8E2FA1F634}" type="presParOf" srcId="{70524384-F7E2-45C8-9DCB-B6C02F04D747}" destId="{CE708A74-2643-4B65-815F-17858414756A}"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E2EACA-B94B-4C6F-A6E9-3B1A0D1D657F}">
      <dsp:nvSpPr>
        <dsp:cNvPr id="0" name=""/>
        <dsp:cNvSpPr/>
      </dsp:nvSpPr>
      <dsp:spPr>
        <a:xfrm>
          <a:off x="0" y="0"/>
          <a:ext cx="10515600" cy="195810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E58EFCF-27A3-4FCF-859F-023166C73ED3}">
      <dsp:nvSpPr>
        <dsp:cNvPr id="0" name=""/>
        <dsp:cNvSpPr/>
      </dsp:nvSpPr>
      <dsp:spPr>
        <a:xfrm>
          <a:off x="315468" y="261080"/>
          <a:ext cx="3088957" cy="1435941"/>
        </a:xfrm>
        <a:prstGeom prst="roundRect">
          <a:avLst>
            <a:gd name="adj" fmla="val 1000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t="-58000" b="-5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CD056F1-E993-4170-9F85-E1476A1E77D7}">
      <dsp:nvSpPr>
        <dsp:cNvPr id="0" name=""/>
        <dsp:cNvSpPr/>
      </dsp:nvSpPr>
      <dsp:spPr>
        <a:xfrm rot="10800000">
          <a:off x="315468" y="1958102"/>
          <a:ext cx="3088957" cy="2393235"/>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t" anchorCtr="0">
          <a:noAutofit/>
        </a:bodyPr>
        <a:lstStyle/>
        <a:p>
          <a:pPr marL="0" lvl="0" indent="0" algn="ctr" defTabSz="1733550">
            <a:lnSpc>
              <a:spcPct val="90000"/>
            </a:lnSpc>
            <a:spcBef>
              <a:spcPct val="0"/>
            </a:spcBef>
            <a:spcAft>
              <a:spcPct val="35000"/>
            </a:spcAft>
            <a:buNone/>
          </a:pPr>
          <a:r>
            <a:rPr lang="es-MX" sz="3900" kern="1200" dirty="0"/>
            <a:t>Diagnóstico</a:t>
          </a:r>
        </a:p>
      </dsp:txBody>
      <dsp:txXfrm rot="10800000">
        <a:off x="389068" y="1958102"/>
        <a:ext cx="2941757" cy="2319635"/>
      </dsp:txXfrm>
    </dsp:sp>
    <dsp:sp modelId="{D74E6C9D-5054-45AB-BDB0-0ED3DBF2E28E}">
      <dsp:nvSpPr>
        <dsp:cNvPr id="0" name=""/>
        <dsp:cNvSpPr/>
      </dsp:nvSpPr>
      <dsp:spPr>
        <a:xfrm>
          <a:off x="3713321" y="231916"/>
          <a:ext cx="3088957" cy="1435941"/>
        </a:xfrm>
        <a:prstGeom prst="roundRect">
          <a:avLst>
            <a:gd name="adj" fmla="val 1000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t="-58000" b="-5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CA26DCA-5344-4E65-A33A-B7EF18F828DF}">
      <dsp:nvSpPr>
        <dsp:cNvPr id="0" name=""/>
        <dsp:cNvSpPr/>
      </dsp:nvSpPr>
      <dsp:spPr>
        <a:xfrm rot="10800000">
          <a:off x="3713321" y="1958102"/>
          <a:ext cx="3088957" cy="2393235"/>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t" anchorCtr="0">
          <a:noAutofit/>
        </a:bodyPr>
        <a:lstStyle/>
        <a:p>
          <a:pPr marL="0" lvl="0" indent="0" algn="ctr" defTabSz="1733550">
            <a:lnSpc>
              <a:spcPct val="90000"/>
            </a:lnSpc>
            <a:spcBef>
              <a:spcPct val="0"/>
            </a:spcBef>
            <a:spcAft>
              <a:spcPct val="35000"/>
            </a:spcAft>
            <a:buNone/>
          </a:pPr>
          <a:r>
            <a:rPr lang="es-MX" sz="3900" kern="1200" dirty="0"/>
            <a:t>Proyección, Pronóstico</a:t>
          </a:r>
        </a:p>
      </dsp:txBody>
      <dsp:txXfrm rot="10800000">
        <a:off x="3786921" y="1958102"/>
        <a:ext cx="2941757" cy="2319635"/>
      </dsp:txXfrm>
    </dsp:sp>
    <dsp:sp modelId="{CE708A74-2643-4B65-815F-17858414756A}">
      <dsp:nvSpPr>
        <dsp:cNvPr id="0" name=""/>
        <dsp:cNvSpPr/>
      </dsp:nvSpPr>
      <dsp:spPr>
        <a:xfrm>
          <a:off x="7111174" y="261080"/>
          <a:ext cx="3088957" cy="1435941"/>
        </a:xfrm>
        <a:prstGeom prst="roundRect">
          <a:avLst>
            <a:gd name="adj" fmla="val 1000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t="-58000" b="-58000"/>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2CD45CA-51C6-434B-9567-9DD06B4468B4}">
      <dsp:nvSpPr>
        <dsp:cNvPr id="0" name=""/>
        <dsp:cNvSpPr/>
      </dsp:nvSpPr>
      <dsp:spPr>
        <a:xfrm rot="10800000">
          <a:off x="7111174" y="1958102"/>
          <a:ext cx="3088957" cy="2393235"/>
        </a:xfrm>
        <a:prstGeom prst="round2SameRect">
          <a:avLst>
            <a:gd name="adj1" fmla="val 10500"/>
            <a:gd name="adj2" fmla="val 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368" tIns="277368" rIns="277368" bIns="277368" numCol="1" spcCol="1270" anchor="t" anchorCtr="0">
          <a:noAutofit/>
        </a:bodyPr>
        <a:lstStyle/>
        <a:p>
          <a:pPr marL="0" lvl="0" indent="0" algn="ctr" defTabSz="1733550">
            <a:lnSpc>
              <a:spcPct val="90000"/>
            </a:lnSpc>
            <a:spcBef>
              <a:spcPct val="0"/>
            </a:spcBef>
            <a:spcAft>
              <a:spcPct val="35000"/>
            </a:spcAft>
            <a:buNone/>
          </a:pPr>
          <a:r>
            <a:rPr lang="es-MX" sz="3900" kern="1200" dirty="0"/>
            <a:t>Prospectiva</a:t>
          </a:r>
        </a:p>
      </dsp:txBody>
      <dsp:txXfrm rot="10800000">
        <a:off x="7184774" y="1958102"/>
        <a:ext cx="2941757" cy="2319635"/>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0.27922</cdr:x>
      <cdr:y>0.09502</cdr:y>
    </cdr:from>
    <cdr:to>
      <cdr:x>0.27922</cdr:x>
      <cdr:y>0.66086</cdr:y>
    </cdr:to>
    <cdr:cxnSp macro="">
      <cdr:nvCxnSpPr>
        <cdr:cNvPr id="3" name="Conector recto 2">
          <a:extLst xmlns:a="http://schemas.openxmlformats.org/drawingml/2006/main">
            <a:ext uri="{FF2B5EF4-FFF2-40B4-BE49-F238E27FC236}">
              <a16:creationId xmlns:a16="http://schemas.microsoft.com/office/drawing/2014/main" id="{58B8110E-A234-4108-9FDE-83BE375DCED8}"/>
            </a:ext>
          </a:extLst>
        </cdr:cNvPr>
        <cdr:cNvCxnSpPr/>
      </cdr:nvCxnSpPr>
      <cdr:spPr>
        <a:xfrm xmlns:a="http://schemas.openxmlformats.org/drawingml/2006/main">
          <a:off x="2955323" y="525987"/>
          <a:ext cx="0" cy="3132272"/>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0.26719</cdr:x>
      <cdr:y>0.13895</cdr:y>
    </cdr:from>
    <cdr:to>
      <cdr:x>0.92492</cdr:x>
      <cdr:y>0.13895</cdr:y>
    </cdr:to>
    <cdr:cxnSp macro="">
      <cdr:nvCxnSpPr>
        <cdr:cNvPr id="5" name="Conector recto 4">
          <a:extLst xmlns:a="http://schemas.openxmlformats.org/drawingml/2006/main">
            <a:ext uri="{FF2B5EF4-FFF2-40B4-BE49-F238E27FC236}">
              <a16:creationId xmlns:a16="http://schemas.microsoft.com/office/drawing/2014/main" id="{09A2C40B-E57B-425A-9E65-CFC6A37856D7}"/>
            </a:ext>
          </a:extLst>
        </cdr:cNvPr>
        <cdr:cNvCxnSpPr/>
      </cdr:nvCxnSpPr>
      <cdr:spPr>
        <a:xfrm xmlns:a="http://schemas.openxmlformats.org/drawingml/2006/main">
          <a:off x="2809673" y="769161"/>
          <a:ext cx="6916366"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0.91289</cdr:x>
      <cdr:y>0.12137</cdr:y>
    </cdr:from>
    <cdr:to>
      <cdr:x>0.91289</cdr:x>
      <cdr:y>0.66086</cdr:y>
    </cdr:to>
    <cdr:cxnSp macro="">
      <cdr:nvCxnSpPr>
        <cdr:cNvPr id="9" name="Conector recto 8">
          <a:extLst xmlns:a="http://schemas.openxmlformats.org/drawingml/2006/main">
            <a:ext uri="{FF2B5EF4-FFF2-40B4-BE49-F238E27FC236}">
              <a16:creationId xmlns:a16="http://schemas.microsoft.com/office/drawing/2014/main" id="{4D3731EE-BC39-46E2-8168-2E0F9105C7C6}"/>
            </a:ext>
          </a:extLst>
        </cdr:cNvPr>
        <cdr:cNvCxnSpPr/>
      </cdr:nvCxnSpPr>
      <cdr:spPr>
        <a:xfrm xmlns:a="http://schemas.openxmlformats.org/drawingml/2006/main">
          <a:off x="9599579" y="671885"/>
          <a:ext cx="0" cy="2986391"/>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0.26834</cdr:x>
      <cdr:y>0.60854</cdr:y>
    </cdr:from>
    <cdr:to>
      <cdr:x>0.92606</cdr:x>
      <cdr:y>0.60854</cdr:y>
    </cdr:to>
    <cdr:cxnSp macro="">
      <cdr:nvCxnSpPr>
        <cdr:cNvPr id="10" name="Conector recto 9">
          <a:extLst xmlns:a="http://schemas.openxmlformats.org/drawingml/2006/main">
            <a:ext uri="{FF2B5EF4-FFF2-40B4-BE49-F238E27FC236}">
              <a16:creationId xmlns:a16="http://schemas.microsoft.com/office/drawing/2014/main" id="{A8F37B3F-5E7E-4D77-98E1-53BE8A83EF13}"/>
            </a:ext>
          </a:extLst>
        </cdr:cNvPr>
        <cdr:cNvCxnSpPr/>
      </cdr:nvCxnSpPr>
      <cdr:spPr>
        <a:xfrm xmlns:a="http://schemas.openxmlformats.org/drawingml/2006/main">
          <a:off x="2840188" y="3368626"/>
          <a:ext cx="6961427" cy="0"/>
        </a:xfrm>
        <a:prstGeom xmlns:a="http://schemas.openxmlformats.org/drawingml/2006/main" prst="line">
          <a:avLst/>
        </a:prstGeom>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0.63102</cdr:x>
      <cdr:y>0.04933</cdr:y>
    </cdr:from>
    <cdr:to>
      <cdr:x>0.63102</cdr:x>
      <cdr:y>0.64537</cdr:y>
    </cdr:to>
    <cdr:cxnSp macro="">
      <cdr:nvCxnSpPr>
        <cdr:cNvPr id="11" name="Conector recto 10">
          <a:extLst xmlns:a="http://schemas.openxmlformats.org/drawingml/2006/main">
            <a:ext uri="{FF2B5EF4-FFF2-40B4-BE49-F238E27FC236}">
              <a16:creationId xmlns:a16="http://schemas.microsoft.com/office/drawing/2014/main" id="{7CDEB3E4-E510-472C-A48E-3833A5A5DA52}"/>
            </a:ext>
          </a:extLst>
        </cdr:cNvPr>
        <cdr:cNvCxnSpPr/>
      </cdr:nvCxnSpPr>
      <cdr:spPr>
        <a:xfrm xmlns:a="http://schemas.openxmlformats.org/drawingml/2006/main">
          <a:off x="6678850" y="273072"/>
          <a:ext cx="0" cy="3299447"/>
        </a:xfrm>
        <a:prstGeom xmlns:a="http://schemas.openxmlformats.org/drawingml/2006/main" prst="line">
          <a:avLst/>
        </a:prstGeom>
        <a:ln xmlns:a="http://schemas.openxmlformats.org/drawingml/2006/main" w="9525" cap="flat" cmpd="sng" algn="ctr">
          <a:solidFill>
            <a:srgbClr val="FF0000"/>
          </a:solidFill>
          <a:prstDash val="dash"/>
          <a:round/>
          <a:headEnd type="none" w="med" len="med"/>
          <a:tailEnd type="none" w="med" len="med"/>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cxnSp>
  </cdr:relSizeAnchor>
  <cdr:relSizeAnchor xmlns:cdr="http://schemas.openxmlformats.org/drawingml/2006/chartDrawing">
    <cdr:from>
      <cdr:x>0.38162</cdr:x>
      <cdr:y>0.56508</cdr:y>
    </cdr:from>
    <cdr:to>
      <cdr:x>0.42482</cdr:x>
      <cdr:y>0.64767</cdr:y>
    </cdr:to>
    <cdr:sp macro="" textlink="">
      <cdr:nvSpPr>
        <cdr:cNvPr id="7" name="Diagrama de flujo: conector 6">
          <a:extLst xmlns:a="http://schemas.openxmlformats.org/drawingml/2006/main">
            <a:ext uri="{FF2B5EF4-FFF2-40B4-BE49-F238E27FC236}">
              <a16:creationId xmlns:a16="http://schemas.microsoft.com/office/drawing/2014/main" id="{5DC59B4D-BCBB-424A-97F3-58BBAD362F20}"/>
            </a:ext>
          </a:extLst>
        </cdr:cNvPr>
        <cdr:cNvSpPr/>
      </cdr:nvSpPr>
      <cdr:spPr>
        <a:xfrm xmlns:a="http://schemas.openxmlformats.org/drawingml/2006/main">
          <a:off x="4039140" y="3128068"/>
          <a:ext cx="457200" cy="457200"/>
        </a:xfrm>
        <a:prstGeom xmlns:a="http://schemas.openxmlformats.org/drawingml/2006/main" prst="flowChartConnector">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s-MX"/>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s-MX"/>
        </a:p>
      </cdr:txBody>
    </cdr:sp>
  </cdr:relSizeAnchor>
  <cdr:relSizeAnchor xmlns:cdr="http://schemas.openxmlformats.org/drawingml/2006/chartDrawing">
    <cdr:from>
      <cdr:x>0.6386</cdr:x>
      <cdr:y>0.10638</cdr:y>
    </cdr:from>
    <cdr:to>
      <cdr:x>0.6818</cdr:x>
      <cdr:y>0.18897</cdr:y>
    </cdr:to>
    <cdr:sp macro="" textlink="">
      <cdr:nvSpPr>
        <cdr:cNvPr id="8" name="Diagrama de flujo: conector 7">
          <a:extLst xmlns:a="http://schemas.openxmlformats.org/drawingml/2006/main">
            <a:ext uri="{FF2B5EF4-FFF2-40B4-BE49-F238E27FC236}">
              <a16:creationId xmlns:a16="http://schemas.microsoft.com/office/drawing/2014/main" id="{5DC59B4D-BCBB-424A-97F3-58BBAD362F20}"/>
            </a:ext>
          </a:extLst>
        </cdr:cNvPr>
        <cdr:cNvSpPr/>
      </cdr:nvSpPr>
      <cdr:spPr>
        <a:xfrm xmlns:a="http://schemas.openxmlformats.org/drawingml/2006/main">
          <a:off x="6759102" y="588862"/>
          <a:ext cx="457200" cy="457200"/>
        </a:xfrm>
        <a:prstGeom xmlns:a="http://schemas.openxmlformats.org/drawingml/2006/main" prst="flowChartConnector">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s-MX"/>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s-MX"/>
        </a:p>
      </cdr:txBody>
    </cdr:sp>
  </cdr:relSizeAnchor>
  <cdr:relSizeAnchor xmlns:cdr="http://schemas.openxmlformats.org/drawingml/2006/chartDrawing">
    <cdr:from>
      <cdr:x>0.26674</cdr:x>
      <cdr:y>0.33664</cdr:y>
    </cdr:from>
    <cdr:to>
      <cdr:x>0.30993</cdr:x>
      <cdr:y>0.41924</cdr:y>
    </cdr:to>
    <cdr:sp macro="" textlink="">
      <cdr:nvSpPr>
        <cdr:cNvPr id="12" name="Diagrama de flujo: conector 11">
          <a:extLst xmlns:a="http://schemas.openxmlformats.org/drawingml/2006/main">
            <a:ext uri="{FF2B5EF4-FFF2-40B4-BE49-F238E27FC236}">
              <a16:creationId xmlns:a16="http://schemas.microsoft.com/office/drawing/2014/main" id="{5DC59B4D-BCBB-424A-97F3-58BBAD362F20}"/>
            </a:ext>
          </a:extLst>
        </cdr:cNvPr>
        <cdr:cNvSpPr/>
      </cdr:nvSpPr>
      <cdr:spPr>
        <a:xfrm xmlns:a="http://schemas.openxmlformats.org/drawingml/2006/main">
          <a:off x="2823183" y="1863523"/>
          <a:ext cx="457200" cy="457200"/>
        </a:xfrm>
        <a:prstGeom xmlns:a="http://schemas.openxmlformats.org/drawingml/2006/main" prst="flowChartConnector">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s-MX"/>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s-MX"/>
        </a:p>
      </cdr:txBody>
    </cdr:sp>
  </cdr:relSizeAnchor>
  <cdr:relSizeAnchor xmlns:cdr="http://schemas.openxmlformats.org/drawingml/2006/chartDrawing">
    <cdr:from>
      <cdr:x>0.88951</cdr:x>
      <cdr:y>0.56508</cdr:y>
    </cdr:from>
    <cdr:to>
      <cdr:x>0.93271</cdr:x>
      <cdr:y>0.64767</cdr:y>
    </cdr:to>
    <cdr:sp macro="" textlink="">
      <cdr:nvSpPr>
        <cdr:cNvPr id="13" name="Diagrama de flujo: conector 12">
          <a:extLst xmlns:a="http://schemas.openxmlformats.org/drawingml/2006/main">
            <a:ext uri="{FF2B5EF4-FFF2-40B4-BE49-F238E27FC236}">
              <a16:creationId xmlns:a16="http://schemas.microsoft.com/office/drawing/2014/main" id="{5DC59B4D-BCBB-424A-97F3-58BBAD362F20}"/>
            </a:ext>
          </a:extLst>
        </cdr:cNvPr>
        <cdr:cNvSpPr/>
      </cdr:nvSpPr>
      <cdr:spPr>
        <a:xfrm xmlns:a="http://schemas.openxmlformats.org/drawingml/2006/main">
          <a:off x="9414753" y="3128068"/>
          <a:ext cx="457200" cy="457200"/>
        </a:xfrm>
        <a:prstGeom xmlns:a="http://schemas.openxmlformats.org/drawingml/2006/main" prst="flowChartConnector">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s-MX"/>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endParaRPr lang="es-MX"/>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6F443EB-8BDC-4518-9625-0AED8DDE8D2D}"/>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71D56AD-D764-45FF-A46B-AE8EBA4D9AF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CADF6981-71FE-4C31-8C6F-EA8004A55C1F}"/>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A425A77B-DB3F-483D-A0C4-77CC6A818091}"/>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E71653A-5963-4747-B0F7-712D63B17136}"/>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484356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8B474B2-A640-4F5C-B136-3E144D80DC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889D14F7-3F28-4C41-9337-CB30CF0FBE01}"/>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C423839-0DEF-4144-A400-0B364C5F63E3}"/>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C6A3754B-BA18-4807-9B3F-CE3689E871BA}"/>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E2ABD1B-4DC8-4E4A-83BE-9D96AE1CC611}"/>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4220650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837B270-3C78-4B97-B999-4A16D7E07B25}"/>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D432FF27-F80F-4D10-AA02-EFBAABF17AB6}"/>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40842773-D6EF-41B2-85FD-C4D402F3253E}"/>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D3503405-35C8-442C-9DE7-E5021D29A189}"/>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616097FF-6F62-4B63-9D15-BB043C101923}"/>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2892632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92FE392-86B8-401E-AFF1-D00AA797F47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12C12502-42CD-4396-B084-2B2CBEBAD8F3}"/>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EF187803-E37C-432A-B138-941E24B74857}"/>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B384BAE0-DBF3-4E40-857C-6095049FD50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C1FB1B86-944E-4E5D-B4B2-4A2E8E173135}"/>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214606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F2BAAF-C548-4F30-B0AC-2CDF35ED8265}"/>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BBF42B03-9EB5-4BB3-9FE2-C33978D278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1544DAE-5279-4E90-8159-47C703BEB845}"/>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32F8C076-0898-4D0E-84CF-9F4A6BE7EF64}"/>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AF0020C4-A3CC-423D-83B5-D9B408A9D69F}"/>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257256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CCFF3B-39A1-4BC0-823B-9CEBE65435E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02D90D32-3ACE-4979-B850-9F427AAFFA3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D6BEFD8C-448F-49C5-B6FE-EF54F4704B1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3B1A7393-5B84-4B73-9C74-07B6D4B408C8}"/>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6" name="Marcador de pie de página 5">
            <a:extLst>
              <a:ext uri="{FF2B5EF4-FFF2-40B4-BE49-F238E27FC236}">
                <a16:creationId xmlns:a16="http://schemas.microsoft.com/office/drawing/2014/main" id="{70809785-EA80-4D0D-8ED6-9765E349AE60}"/>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5DE78835-01A4-4306-89C1-B854E3CEAD60}"/>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2145298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E0507C7-946F-4A70-82F9-E83CAFE5D7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722ECC8-1533-4EEE-AA40-5D14023F20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F7442A4B-7946-4582-B4EA-422EE6FA6F2E}"/>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BA46FB56-1E40-4E11-A865-3FC7A7C5598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06854379-DDC4-468A-B5FB-301E71DB51D4}"/>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C2050AA3-A7DF-4E84-B3FD-E0B75D728A7D}"/>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8" name="Marcador de pie de página 7">
            <a:extLst>
              <a:ext uri="{FF2B5EF4-FFF2-40B4-BE49-F238E27FC236}">
                <a16:creationId xmlns:a16="http://schemas.microsoft.com/office/drawing/2014/main" id="{3624E9A6-7F58-4531-BBB7-8AC4CE7A70C9}"/>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0E9945F4-E690-4C54-B6F4-E11EB09BE5EB}"/>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3717316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81EBB5-F8B6-40E6-A1F3-2AAE30594EC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2479FA6F-3F22-4726-9C87-515523C782E6}"/>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4" name="Marcador de pie de página 3">
            <a:extLst>
              <a:ext uri="{FF2B5EF4-FFF2-40B4-BE49-F238E27FC236}">
                <a16:creationId xmlns:a16="http://schemas.microsoft.com/office/drawing/2014/main" id="{6493D88E-F6E7-4266-9F38-E73216D09CE2}"/>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B69573B7-3169-4D1A-AFE9-DFA36862AA75}"/>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1646191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72B47731-75AB-4CA8-AEAE-BADDB1247260}"/>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3" name="Marcador de pie de página 2">
            <a:extLst>
              <a:ext uri="{FF2B5EF4-FFF2-40B4-BE49-F238E27FC236}">
                <a16:creationId xmlns:a16="http://schemas.microsoft.com/office/drawing/2014/main" id="{584BA802-5421-41B7-B8F3-DE58DDD4852A}"/>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7C55B2A7-779C-4FB5-9587-AF2FC54585B7}"/>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1038274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17F24B-B54C-4D40-912D-2C8D00938CD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A06BCF93-5A3D-49F3-8D64-7025B3AA61F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0B96EBF6-6AA8-4540-85B5-FEB836B7DB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5BB05A1-856F-4A8D-AF98-3F8AA58259F3}"/>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6" name="Marcador de pie de página 5">
            <a:extLst>
              <a:ext uri="{FF2B5EF4-FFF2-40B4-BE49-F238E27FC236}">
                <a16:creationId xmlns:a16="http://schemas.microsoft.com/office/drawing/2014/main" id="{07630F0B-6E3A-44D9-B161-37DAF970989D}"/>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18B7CFD-E887-49BB-A5FA-6812A921EAB7}"/>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2818531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4992E2-977D-4FAB-84ED-3B61FD57BFAC}"/>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582E4448-B412-46D2-B180-BEBCE3805E7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E2528C39-4B11-4640-9E49-D042C0ECD4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E70666E-707A-4C48-BE31-50AE312DB6B0}"/>
              </a:ext>
            </a:extLst>
          </p:cNvPr>
          <p:cNvSpPr>
            <a:spLocks noGrp="1"/>
          </p:cNvSpPr>
          <p:nvPr>
            <p:ph type="dt" sz="half" idx="10"/>
          </p:nvPr>
        </p:nvSpPr>
        <p:spPr/>
        <p:txBody>
          <a:bodyPr/>
          <a:lstStyle/>
          <a:p>
            <a:fld id="{8CBE23C6-155B-49A7-B9AC-8FCC7932BF44}" type="datetimeFigureOut">
              <a:rPr lang="es-MX" smtClean="0"/>
              <a:t>13/12/2021</a:t>
            </a:fld>
            <a:endParaRPr lang="es-MX"/>
          </a:p>
        </p:txBody>
      </p:sp>
      <p:sp>
        <p:nvSpPr>
          <p:cNvPr id="6" name="Marcador de pie de página 5">
            <a:extLst>
              <a:ext uri="{FF2B5EF4-FFF2-40B4-BE49-F238E27FC236}">
                <a16:creationId xmlns:a16="http://schemas.microsoft.com/office/drawing/2014/main" id="{2DCEC17C-703D-44DD-B347-E78988B15E82}"/>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028C9122-9528-422C-BF67-F2E945A75CFD}"/>
              </a:ext>
            </a:extLst>
          </p:cNvPr>
          <p:cNvSpPr>
            <a:spLocks noGrp="1"/>
          </p:cNvSpPr>
          <p:nvPr>
            <p:ph type="sldNum" sz="quarter" idx="12"/>
          </p:nvPr>
        </p:nvSpPr>
        <p:spPr/>
        <p:txBody>
          <a:bodyPr/>
          <a:lstStyle/>
          <a:p>
            <a:fld id="{A0833BCC-47CF-4EFD-9CAE-E247094BB6C4}" type="slidenum">
              <a:rPr lang="es-MX" smtClean="0"/>
              <a:t>‹Nº›</a:t>
            </a:fld>
            <a:endParaRPr lang="es-MX"/>
          </a:p>
        </p:txBody>
      </p:sp>
    </p:spTree>
    <p:extLst>
      <p:ext uri="{BB962C8B-B14F-4D97-AF65-F5344CB8AC3E}">
        <p14:creationId xmlns:p14="http://schemas.microsoft.com/office/powerpoint/2010/main" val="4031837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22B991E-8A9E-422F-9075-7E44806DDA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2578600-1EA5-45A3-B265-984B23269D5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C8BD475-53DB-4542-9A49-BE22D65597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BE23C6-155B-49A7-B9AC-8FCC7932BF44}" type="datetimeFigureOut">
              <a:rPr lang="es-MX" smtClean="0"/>
              <a:t>13/12/2021</a:t>
            </a:fld>
            <a:endParaRPr lang="es-MX"/>
          </a:p>
        </p:txBody>
      </p:sp>
      <p:sp>
        <p:nvSpPr>
          <p:cNvPr id="5" name="Marcador de pie de página 4">
            <a:extLst>
              <a:ext uri="{FF2B5EF4-FFF2-40B4-BE49-F238E27FC236}">
                <a16:creationId xmlns:a16="http://schemas.microsoft.com/office/drawing/2014/main" id="{E69BE11A-9D7D-44CC-B330-8A938AC5EC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4BDC238A-1E3A-4AEB-840A-4ADB61C99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33BCC-47CF-4EFD-9CAE-E247094BB6C4}" type="slidenum">
              <a:rPr lang="es-MX" smtClean="0"/>
              <a:t>‹Nº›</a:t>
            </a:fld>
            <a:endParaRPr lang="es-MX"/>
          </a:p>
        </p:txBody>
      </p:sp>
    </p:spTree>
    <p:extLst>
      <p:ext uri="{BB962C8B-B14F-4D97-AF65-F5344CB8AC3E}">
        <p14:creationId xmlns:p14="http://schemas.microsoft.com/office/powerpoint/2010/main" val="2291372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33CE9B7-8B6B-4594-B507-D7D8C6FBA87B}"/>
              </a:ext>
            </a:extLst>
          </p:cNvPr>
          <p:cNvSpPr>
            <a:spLocks noGrp="1"/>
          </p:cNvSpPr>
          <p:nvPr>
            <p:ph type="ctrTitle"/>
          </p:nvPr>
        </p:nvSpPr>
        <p:spPr>
          <a:xfrm>
            <a:off x="1524000" y="869435"/>
            <a:ext cx="9144000" cy="2387600"/>
          </a:xfrm>
        </p:spPr>
        <p:txBody>
          <a:bodyPr/>
          <a:lstStyle/>
          <a:p>
            <a:r>
              <a:rPr lang="es-MX" dirty="0"/>
              <a:t>Planeación estratégica con enfoque de sistemas</a:t>
            </a:r>
          </a:p>
        </p:txBody>
      </p:sp>
      <p:sp>
        <p:nvSpPr>
          <p:cNvPr id="3" name="Subtítulo 2">
            <a:extLst>
              <a:ext uri="{FF2B5EF4-FFF2-40B4-BE49-F238E27FC236}">
                <a16:creationId xmlns:a16="http://schemas.microsoft.com/office/drawing/2014/main" id="{D18CDDE4-65F8-4432-BA52-015E655131BE}"/>
              </a:ext>
            </a:extLst>
          </p:cNvPr>
          <p:cNvSpPr>
            <a:spLocks noGrp="1"/>
          </p:cNvSpPr>
          <p:nvPr>
            <p:ph type="subTitle" idx="1"/>
          </p:nvPr>
        </p:nvSpPr>
        <p:spPr>
          <a:xfrm>
            <a:off x="1611549" y="3330315"/>
            <a:ext cx="9144000" cy="1655762"/>
          </a:xfrm>
        </p:spPr>
        <p:txBody>
          <a:bodyPr/>
          <a:lstStyle/>
          <a:p>
            <a:endParaRPr lang="es-MX" dirty="0"/>
          </a:p>
          <a:p>
            <a:r>
              <a:rPr lang="es-MX" sz="4800" dirty="0"/>
              <a:t>-Con orientación prospectiva-</a:t>
            </a:r>
          </a:p>
        </p:txBody>
      </p:sp>
      <p:sp>
        <p:nvSpPr>
          <p:cNvPr id="4" name="Subtítulo 2">
            <a:extLst>
              <a:ext uri="{FF2B5EF4-FFF2-40B4-BE49-F238E27FC236}">
                <a16:creationId xmlns:a16="http://schemas.microsoft.com/office/drawing/2014/main" id="{A374178A-D3FC-4BA5-B607-177DBDC3EE3A}"/>
              </a:ext>
            </a:extLst>
          </p:cNvPr>
          <p:cNvSpPr txBox="1">
            <a:spLocks/>
          </p:cNvSpPr>
          <p:nvPr/>
        </p:nvSpPr>
        <p:spPr>
          <a:xfrm>
            <a:off x="1763949" y="4581943"/>
            <a:ext cx="9144000"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s-MX" dirty="0"/>
          </a:p>
          <a:p>
            <a:pPr algn="r"/>
            <a:r>
              <a:rPr lang="es-MX" dirty="0"/>
              <a:t>Luis Alfredo Valdés Hernández</a:t>
            </a:r>
          </a:p>
          <a:p>
            <a:pPr algn="r"/>
            <a:r>
              <a:rPr lang="es-MX" dirty="0"/>
              <a:t>C.U., enero del 2022</a:t>
            </a:r>
          </a:p>
        </p:txBody>
      </p:sp>
    </p:spTree>
    <p:extLst>
      <p:ext uri="{BB962C8B-B14F-4D97-AF65-F5344CB8AC3E}">
        <p14:creationId xmlns:p14="http://schemas.microsoft.com/office/powerpoint/2010/main" val="17148277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E7BC9FF3-C03D-405F-BF57-3E4F2146D5AE}"/>
              </a:ext>
            </a:extLst>
          </p:cNvPr>
          <p:cNvSpPr>
            <a:spLocks noGrp="1"/>
          </p:cNvSpPr>
          <p:nvPr>
            <p:ph idx="1"/>
          </p:nvPr>
        </p:nvSpPr>
        <p:spPr>
          <a:xfrm>
            <a:off x="838200" y="749030"/>
            <a:ext cx="10515600" cy="5427933"/>
          </a:xfrm>
        </p:spPr>
        <p:txBody>
          <a:bodyPr>
            <a:normAutofit lnSpcReduction="10000"/>
          </a:bodyPr>
          <a:lstStyle/>
          <a:p>
            <a:pPr marL="0" indent="0">
              <a:buNone/>
            </a:pPr>
            <a:r>
              <a:rPr lang="es-MX" sz="3600" dirty="0"/>
              <a:t>Al confrontar lo que tengo de manera interna, contra lo que me presenta el exterior, se pueden establecer respuestas o acciones genéricas.</a:t>
            </a:r>
          </a:p>
          <a:p>
            <a:pPr marL="0" indent="0">
              <a:buNone/>
            </a:pPr>
            <a:r>
              <a:rPr lang="es-MX" sz="3600" dirty="0"/>
              <a:t>A estas acciones se les denominan estrategias…</a:t>
            </a:r>
          </a:p>
          <a:p>
            <a:pPr marL="0" indent="0">
              <a:buNone/>
            </a:pPr>
            <a:r>
              <a:rPr lang="es-MX" sz="3600" dirty="0"/>
              <a:t>Dichas acciones son para “defenderse” o “aprovecharse” de lo que el entorno le presenta al sistema…</a:t>
            </a:r>
          </a:p>
          <a:p>
            <a:pPr marL="0" indent="0">
              <a:buNone/>
            </a:pPr>
            <a:r>
              <a:rPr lang="es-MX" sz="3600" dirty="0"/>
              <a:t>Y se les :</a:t>
            </a:r>
          </a:p>
          <a:p>
            <a:pPr marL="0" indent="0" algn="ctr">
              <a:buNone/>
            </a:pPr>
            <a:r>
              <a:rPr lang="es-MX" sz="3600" dirty="0"/>
              <a:t>Estrategias defensivas</a:t>
            </a:r>
          </a:p>
          <a:p>
            <a:pPr marL="0" indent="0" algn="ctr">
              <a:buNone/>
            </a:pPr>
            <a:r>
              <a:rPr lang="es-MX" sz="3600" dirty="0"/>
              <a:t>Estrategias ofensivas</a:t>
            </a:r>
          </a:p>
          <a:p>
            <a:pPr marL="0" indent="0">
              <a:buNone/>
            </a:pPr>
            <a:endParaRPr lang="es-MX" dirty="0"/>
          </a:p>
        </p:txBody>
      </p:sp>
    </p:spTree>
    <p:extLst>
      <p:ext uri="{BB962C8B-B14F-4D97-AF65-F5344CB8AC3E}">
        <p14:creationId xmlns:p14="http://schemas.microsoft.com/office/powerpoint/2010/main" val="3648786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5CB0C20-7E43-4535-80C3-F9895DB603AA}"/>
              </a:ext>
            </a:extLst>
          </p:cNvPr>
          <p:cNvSpPr>
            <a:spLocks noGrp="1"/>
          </p:cNvSpPr>
          <p:nvPr>
            <p:ph idx="1"/>
          </p:nvPr>
        </p:nvSpPr>
        <p:spPr>
          <a:xfrm>
            <a:off x="838200" y="836579"/>
            <a:ext cx="10515600" cy="5369567"/>
          </a:xfrm>
        </p:spPr>
        <p:txBody>
          <a:bodyPr/>
          <a:lstStyle/>
          <a:p>
            <a:pPr marL="0" indent="0">
              <a:buNone/>
            </a:pPr>
            <a:r>
              <a:rPr lang="es-MX" dirty="0"/>
              <a:t>Al definir y proponer las acciones genéricas (estrategias) se debe hacer hincapié en la finalidad de llevarla a cabo, sus efectos y las necesidades del sistema para tal fin.</a:t>
            </a:r>
          </a:p>
          <a:p>
            <a:pPr marL="0" indent="0">
              <a:buNone/>
            </a:pPr>
            <a:endParaRPr lang="es-MX" dirty="0"/>
          </a:p>
          <a:p>
            <a:pPr marL="0" indent="0">
              <a:buNone/>
            </a:pPr>
            <a:endParaRPr lang="es-MX" dirty="0"/>
          </a:p>
        </p:txBody>
      </p:sp>
      <p:graphicFrame>
        <p:nvGraphicFramePr>
          <p:cNvPr id="5" name="Tabla 5">
            <a:extLst>
              <a:ext uri="{FF2B5EF4-FFF2-40B4-BE49-F238E27FC236}">
                <a16:creationId xmlns:a16="http://schemas.microsoft.com/office/drawing/2014/main" id="{5652B8E2-B168-4AE9-A600-FFFE96A63FA7}"/>
              </a:ext>
            </a:extLst>
          </p:cNvPr>
          <p:cNvGraphicFramePr>
            <a:graphicFrameLocks noGrp="1"/>
          </p:cNvGraphicFramePr>
          <p:nvPr>
            <p:extLst>
              <p:ext uri="{D42A27DB-BD31-4B8C-83A1-F6EECF244321}">
                <p14:modId xmlns:p14="http://schemas.microsoft.com/office/powerpoint/2010/main" val="3195840940"/>
              </p:ext>
            </p:extLst>
          </p:nvPr>
        </p:nvGraphicFramePr>
        <p:xfrm>
          <a:off x="1147864" y="2529191"/>
          <a:ext cx="9863847" cy="2743200"/>
        </p:xfrm>
        <a:graphic>
          <a:graphicData uri="http://schemas.openxmlformats.org/drawingml/2006/table">
            <a:tbl>
              <a:tblPr firstRow="1" bandRow="1">
                <a:tableStyleId>{5C22544A-7EE6-4342-B048-85BDC9FD1C3A}</a:tableStyleId>
              </a:tblPr>
              <a:tblGrid>
                <a:gridCol w="2480553">
                  <a:extLst>
                    <a:ext uri="{9D8B030D-6E8A-4147-A177-3AD203B41FA5}">
                      <a16:colId xmlns:a16="http://schemas.microsoft.com/office/drawing/2014/main" val="900483685"/>
                    </a:ext>
                  </a:extLst>
                </a:gridCol>
                <a:gridCol w="2461098">
                  <a:extLst>
                    <a:ext uri="{9D8B030D-6E8A-4147-A177-3AD203B41FA5}">
                      <a16:colId xmlns:a16="http://schemas.microsoft.com/office/drawing/2014/main" val="1463856698"/>
                    </a:ext>
                  </a:extLst>
                </a:gridCol>
                <a:gridCol w="2461098">
                  <a:extLst>
                    <a:ext uri="{9D8B030D-6E8A-4147-A177-3AD203B41FA5}">
                      <a16:colId xmlns:a16="http://schemas.microsoft.com/office/drawing/2014/main" val="2308108786"/>
                    </a:ext>
                  </a:extLst>
                </a:gridCol>
                <a:gridCol w="2461098">
                  <a:extLst>
                    <a:ext uri="{9D8B030D-6E8A-4147-A177-3AD203B41FA5}">
                      <a16:colId xmlns:a16="http://schemas.microsoft.com/office/drawing/2014/main" val="3047365257"/>
                    </a:ext>
                  </a:extLst>
                </a:gridCol>
              </a:tblGrid>
              <a:tr h="936868">
                <a:tc>
                  <a:txBody>
                    <a:bodyPr/>
                    <a:lstStyle/>
                    <a:p>
                      <a:pPr algn="ctr"/>
                      <a:r>
                        <a:rPr lang="es-MX" sz="2800" dirty="0"/>
                        <a:t>Estrategia propuesta</a:t>
                      </a:r>
                    </a:p>
                  </a:txBody>
                  <a:tcPr/>
                </a:tc>
                <a:tc>
                  <a:txBody>
                    <a:bodyPr/>
                    <a:lstStyle/>
                    <a:p>
                      <a:pPr algn="ctr"/>
                      <a:r>
                        <a:rPr lang="es-MX" sz="2800" dirty="0"/>
                        <a:t>Finalidad</a:t>
                      </a:r>
                    </a:p>
                  </a:txBody>
                  <a:tcPr/>
                </a:tc>
                <a:tc>
                  <a:txBody>
                    <a:bodyPr/>
                    <a:lstStyle/>
                    <a:p>
                      <a:pPr algn="ctr"/>
                      <a:r>
                        <a:rPr lang="es-MX" sz="2800" dirty="0"/>
                        <a:t>Efecto esperado</a:t>
                      </a:r>
                    </a:p>
                  </a:txBody>
                  <a:tcPr/>
                </a:tc>
                <a:tc>
                  <a:txBody>
                    <a:bodyPr/>
                    <a:lstStyle/>
                    <a:p>
                      <a:pPr algn="ctr"/>
                      <a:r>
                        <a:rPr lang="es-MX" sz="2400" dirty="0"/>
                        <a:t>Para llevarla a cabo ¿cuales son las necesidades del sistema?</a:t>
                      </a:r>
                    </a:p>
                  </a:txBody>
                  <a:tcPr/>
                </a:tc>
                <a:extLst>
                  <a:ext uri="{0D108BD9-81ED-4DB2-BD59-A6C34878D82A}">
                    <a16:rowId xmlns:a16="http://schemas.microsoft.com/office/drawing/2014/main" val="3866686070"/>
                  </a:ext>
                </a:extLst>
              </a:tr>
              <a:tr h="783631">
                <a:tc>
                  <a:txBody>
                    <a:bodyPr/>
                    <a:lstStyle/>
                    <a:p>
                      <a:r>
                        <a:rPr lang="es-MX" dirty="0"/>
                        <a:t>Capacitación </a:t>
                      </a:r>
                    </a:p>
                  </a:txBody>
                  <a:tcPr/>
                </a:tc>
                <a:tc>
                  <a:txBody>
                    <a:bodyPr/>
                    <a:lstStyle/>
                    <a:p>
                      <a:r>
                        <a:rPr lang="es-MX" dirty="0"/>
                        <a:t>Proporcionar información a los integrantes del sistema</a:t>
                      </a:r>
                    </a:p>
                  </a:txBody>
                  <a:tcPr/>
                </a:tc>
                <a:tc>
                  <a:txBody>
                    <a:bodyPr/>
                    <a:lstStyle/>
                    <a:p>
                      <a:r>
                        <a:rPr lang="es-MX" dirty="0"/>
                        <a:t>Que los integrantes del sistema tengan un mayor conocimiento del mismo</a:t>
                      </a:r>
                    </a:p>
                  </a:txBody>
                  <a:tcPr/>
                </a:tc>
                <a:tc>
                  <a:txBody>
                    <a:bodyPr/>
                    <a:lstStyle/>
                    <a:p>
                      <a:r>
                        <a:rPr lang="es-MX" dirty="0"/>
                        <a:t>Mayor presupuesto</a:t>
                      </a:r>
                    </a:p>
                    <a:p>
                      <a:r>
                        <a:rPr lang="es-MX" dirty="0"/>
                        <a:t>Más infraestructura</a:t>
                      </a:r>
                    </a:p>
                    <a:p>
                      <a:r>
                        <a:rPr lang="es-MX" dirty="0"/>
                        <a:t>Conocimiento del personal del sistema</a:t>
                      </a:r>
                    </a:p>
                  </a:txBody>
                  <a:tcPr/>
                </a:tc>
                <a:extLst>
                  <a:ext uri="{0D108BD9-81ED-4DB2-BD59-A6C34878D82A}">
                    <a16:rowId xmlns:a16="http://schemas.microsoft.com/office/drawing/2014/main" val="2872570265"/>
                  </a:ext>
                </a:extLst>
              </a:tr>
            </a:tbl>
          </a:graphicData>
        </a:graphic>
      </p:graphicFrame>
    </p:spTree>
    <p:extLst>
      <p:ext uri="{BB962C8B-B14F-4D97-AF65-F5344CB8AC3E}">
        <p14:creationId xmlns:p14="http://schemas.microsoft.com/office/powerpoint/2010/main" val="34807123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1773AE3-3FEC-4F19-BC39-C12735A996E5}"/>
              </a:ext>
            </a:extLst>
          </p:cNvPr>
          <p:cNvSpPr>
            <a:spLocks noGrp="1"/>
          </p:cNvSpPr>
          <p:nvPr>
            <p:ph idx="1"/>
          </p:nvPr>
        </p:nvSpPr>
        <p:spPr>
          <a:xfrm>
            <a:off x="838200" y="690664"/>
            <a:ext cx="10515600" cy="5486299"/>
          </a:xfrm>
        </p:spPr>
        <p:txBody>
          <a:bodyPr/>
          <a:lstStyle/>
          <a:p>
            <a:pPr marL="0" indent="0">
              <a:buNone/>
            </a:pPr>
            <a:r>
              <a:rPr lang="es-MX" dirty="0" err="1"/>
              <a:t>Sun</a:t>
            </a:r>
            <a:r>
              <a:rPr lang="es-MX" dirty="0"/>
              <a:t> Tzu. </a:t>
            </a:r>
            <a:r>
              <a:rPr lang="es-MX" i="1" dirty="0"/>
              <a:t>El arte de la guerra</a:t>
            </a:r>
            <a:endParaRPr lang="es-MX" dirty="0"/>
          </a:p>
          <a:p>
            <a:pPr marL="0" indent="0">
              <a:buNone/>
            </a:pPr>
            <a:r>
              <a:rPr lang="es-MX" dirty="0"/>
              <a:t>Nicolás Maquiavelo. </a:t>
            </a:r>
            <a:r>
              <a:rPr lang="es-MX" i="1" dirty="0"/>
              <a:t>El arte de la guerra</a:t>
            </a:r>
            <a:r>
              <a:rPr lang="es-MX" dirty="0"/>
              <a:t>. </a:t>
            </a:r>
            <a:r>
              <a:rPr lang="es-MX" dirty="0" err="1"/>
              <a:t>Fontanamara</a:t>
            </a:r>
            <a:endParaRPr lang="es-MX" dirty="0"/>
          </a:p>
          <a:p>
            <a:pPr marL="0" indent="0">
              <a:buNone/>
            </a:pPr>
            <a:r>
              <a:rPr lang="es-MX" dirty="0"/>
              <a:t>Karl </a:t>
            </a:r>
            <a:r>
              <a:rPr lang="es-MX" dirty="0" err="1"/>
              <a:t>von</a:t>
            </a:r>
            <a:r>
              <a:rPr lang="es-MX" dirty="0"/>
              <a:t> Clausewitz. </a:t>
            </a:r>
            <a:r>
              <a:rPr lang="es-MX" i="1" dirty="0"/>
              <a:t>De la guerra</a:t>
            </a:r>
            <a:r>
              <a:rPr lang="es-MX" dirty="0"/>
              <a:t>. Colofón</a:t>
            </a:r>
          </a:p>
          <a:p>
            <a:pPr marL="0" indent="0">
              <a:buNone/>
            </a:pPr>
            <a:r>
              <a:rPr lang="es-MX" dirty="0" err="1"/>
              <a:t>Avinish</a:t>
            </a:r>
            <a:r>
              <a:rPr lang="es-MX" dirty="0"/>
              <a:t> K. Dixit; Barry J. </a:t>
            </a:r>
            <a:r>
              <a:rPr lang="es-MX" dirty="0" err="1"/>
              <a:t>Nalebuff</a:t>
            </a:r>
            <a:r>
              <a:rPr lang="es-MX" dirty="0"/>
              <a:t>. </a:t>
            </a:r>
            <a:r>
              <a:rPr lang="es-MX" i="1" dirty="0" err="1"/>
              <a:t>The</a:t>
            </a:r>
            <a:r>
              <a:rPr lang="es-MX" i="1" dirty="0"/>
              <a:t> art </a:t>
            </a:r>
            <a:r>
              <a:rPr lang="es-MX" i="1" dirty="0" err="1"/>
              <a:t>of</a:t>
            </a:r>
            <a:r>
              <a:rPr lang="es-MX" i="1" dirty="0"/>
              <a:t> </a:t>
            </a:r>
            <a:r>
              <a:rPr lang="es-MX" i="1" dirty="0" err="1"/>
              <a:t>strategy</a:t>
            </a:r>
            <a:r>
              <a:rPr lang="es-MX" i="1" dirty="0"/>
              <a:t>. </a:t>
            </a:r>
            <a:r>
              <a:rPr lang="es-MX" dirty="0"/>
              <a:t>Norton &amp; Company. Londres, 2008</a:t>
            </a:r>
          </a:p>
          <a:p>
            <a:pPr marL="0" indent="0">
              <a:buNone/>
            </a:pPr>
            <a:r>
              <a:rPr lang="es-MX" dirty="0"/>
              <a:t>Fred R. David. </a:t>
            </a:r>
            <a:r>
              <a:rPr lang="es-MX" i="1" dirty="0"/>
              <a:t>Conceptos de Administración Estratégica</a:t>
            </a:r>
            <a:r>
              <a:rPr lang="es-MX" dirty="0"/>
              <a:t>. Prentice Hall. México.</a:t>
            </a:r>
          </a:p>
          <a:p>
            <a:pPr marL="0" indent="0">
              <a:buNone/>
            </a:pPr>
            <a:r>
              <a:rPr lang="es-MX" dirty="0"/>
              <a:t>Michael A </a:t>
            </a:r>
            <a:r>
              <a:rPr lang="es-MX" dirty="0" err="1"/>
              <a:t>Hitt</a:t>
            </a:r>
            <a:r>
              <a:rPr lang="es-MX" dirty="0"/>
              <a:t>; </a:t>
            </a:r>
            <a:r>
              <a:rPr lang="es-MX" dirty="0" err="1"/>
              <a:t>Duane</a:t>
            </a:r>
            <a:r>
              <a:rPr lang="es-MX" dirty="0"/>
              <a:t> </a:t>
            </a:r>
            <a:r>
              <a:rPr lang="es-MX" dirty="0" err="1"/>
              <a:t>Ireland</a:t>
            </a:r>
            <a:r>
              <a:rPr lang="es-MX" dirty="0"/>
              <a:t>; Robert </a:t>
            </a:r>
            <a:r>
              <a:rPr lang="es-MX" dirty="0" err="1"/>
              <a:t>Hoskisson</a:t>
            </a:r>
            <a:r>
              <a:rPr lang="es-MX" dirty="0"/>
              <a:t>. </a:t>
            </a:r>
            <a:r>
              <a:rPr lang="es-MX" i="1" dirty="0"/>
              <a:t>Administración estratégica</a:t>
            </a:r>
            <a:r>
              <a:rPr lang="es-MX" dirty="0"/>
              <a:t>. Thomson</a:t>
            </a:r>
          </a:p>
          <a:p>
            <a:pPr marL="0" indent="0">
              <a:buNone/>
            </a:pPr>
            <a:r>
              <a:rPr lang="es-MX" dirty="0"/>
              <a:t>Carl Stern; George </a:t>
            </a:r>
            <a:r>
              <a:rPr lang="es-MX" dirty="0" err="1"/>
              <a:t>Stalk</a:t>
            </a:r>
            <a:r>
              <a:rPr lang="es-MX" dirty="0"/>
              <a:t>. </a:t>
            </a:r>
            <a:r>
              <a:rPr lang="es-MX" i="1" dirty="0"/>
              <a:t>Ideas Sobre Estrategia</a:t>
            </a:r>
            <a:r>
              <a:rPr lang="es-MX" dirty="0"/>
              <a:t>. </a:t>
            </a:r>
            <a:r>
              <a:rPr lang="es-MX" dirty="0" err="1"/>
              <a:t>The</a:t>
            </a:r>
            <a:r>
              <a:rPr lang="es-MX" dirty="0"/>
              <a:t> Boston </a:t>
            </a:r>
            <a:r>
              <a:rPr lang="es-MX" dirty="0" err="1"/>
              <a:t>Consulting</a:t>
            </a:r>
            <a:r>
              <a:rPr lang="es-MX" dirty="0"/>
              <a:t> </a:t>
            </a:r>
            <a:r>
              <a:rPr lang="es-MX" dirty="0" err="1"/>
              <a:t>Group</a:t>
            </a:r>
            <a:r>
              <a:rPr lang="es-MX" dirty="0"/>
              <a:t>. Deusto. España, 1998</a:t>
            </a:r>
          </a:p>
          <a:p>
            <a:pPr marL="0" indent="0">
              <a:buNone/>
            </a:pPr>
            <a:endParaRPr lang="es-MX" dirty="0"/>
          </a:p>
        </p:txBody>
      </p:sp>
    </p:spTree>
    <p:extLst>
      <p:ext uri="{BB962C8B-B14F-4D97-AF65-F5344CB8AC3E}">
        <p14:creationId xmlns:p14="http://schemas.microsoft.com/office/powerpoint/2010/main" val="7238546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6501134-2655-444F-B894-36ACC5816EE7}"/>
              </a:ext>
            </a:extLst>
          </p:cNvPr>
          <p:cNvSpPr>
            <a:spLocks noGrp="1"/>
          </p:cNvSpPr>
          <p:nvPr>
            <p:ph idx="1"/>
          </p:nvPr>
        </p:nvSpPr>
        <p:spPr>
          <a:xfrm>
            <a:off x="838200" y="1169043"/>
            <a:ext cx="10515600" cy="5204690"/>
          </a:xfrm>
        </p:spPr>
        <p:txBody>
          <a:bodyPr>
            <a:normAutofit/>
          </a:bodyPr>
          <a:lstStyle/>
          <a:p>
            <a:pPr marL="0" indent="0" algn="ctr">
              <a:buNone/>
            </a:pPr>
            <a:endParaRPr lang="es-MX" sz="8800" dirty="0"/>
          </a:p>
          <a:p>
            <a:pPr marL="0" indent="0" algn="ctr">
              <a:buNone/>
            </a:pPr>
            <a:r>
              <a:rPr lang="es-MX" sz="8800" dirty="0"/>
              <a:t>Tiempo Pasado</a:t>
            </a:r>
          </a:p>
        </p:txBody>
      </p:sp>
    </p:spTree>
    <p:extLst>
      <p:ext uri="{BB962C8B-B14F-4D97-AF65-F5344CB8AC3E}">
        <p14:creationId xmlns:p14="http://schemas.microsoft.com/office/powerpoint/2010/main" val="20517149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4488CFB-38FB-4686-93B8-35246DE4AE15}"/>
              </a:ext>
            </a:extLst>
          </p:cNvPr>
          <p:cNvSpPr>
            <a:spLocks noGrp="1"/>
          </p:cNvSpPr>
          <p:nvPr>
            <p:ph idx="1"/>
          </p:nvPr>
        </p:nvSpPr>
        <p:spPr>
          <a:xfrm>
            <a:off x="838200" y="787940"/>
            <a:ext cx="10515600" cy="5389023"/>
          </a:xfrm>
        </p:spPr>
        <p:txBody>
          <a:bodyPr>
            <a:normAutofit/>
          </a:bodyPr>
          <a:lstStyle/>
          <a:p>
            <a:pPr marL="0" indent="0" algn="ctr">
              <a:buNone/>
            </a:pPr>
            <a:r>
              <a:rPr lang="es-MX" sz="3600" dirty="0"/>
              <a:t>Pasado</a:t>
            </a:r>
            <a:r>
              <a:rPr lang="es-MX" dirty="0"/>
              <a:t> </a:t>
            </a:r>
          </a:p>
          <a:p>
            <a:pPr marL="0" indent="0" algn="ctr">
              <a:buNone/>
            </a:pPr>
            <a:r>
              <a:rPr lang="es-MX" dirty="0"/>
              <a:t>¿De donde vengo? ¿Qué caminos he recorrido? ¿Cuál es la razón de mi presente? ¿En mi vida qué variables han sido más importantes para llegar adonde estoy? ¿Cuál es mi ciclo económico? ¿Cuál es mi ciclo de vida?</a:t>
            </a:r>
          </a:p>
          <a:p>
            <a:pPr marL="0" indent="0" algn="ctr">
              <a:buNone/>
            </a:pPr>
            <a:endParaRPr lang="es-MX" sz="800" dirty="0"/>
          </a:p>
          <a:p>
            <a:pPr marL="0" indent="0" algn="ctr">
              <a:buNone/>
            </a:pPr>
            <a:r>
              <a:rPr lang="es-MX" dirty="0"/>
              <a:t>Para este análisis, ya se han identificado las variables que explican el comportamiento del sistema. Por lo que ahora, necesitaremos establecer de alguna manera la medición de esas variables (indicadores o parámetros del comportamiento) y a partir de esos valores (</a:t>
            </a:r>
            <a:r>
              <a:rPr lang="es-MX" dirty="0" err="1"/>
              <a:t>numeralía</a:t>
            </a:r>
            <a:r>
              <a:rPr lang="es-MX" dirty="0"/>
              <a:t>, datos duros), tratar de explicar su posible comportamiento futuro. </a:t>
            </a:r>
          </a:p>
        </p:txBody>
      </p:sp>
    </p:spTree>
    <p:extLst>
      <p:ext uri="{BB962C8B-B14F-4D97-AF65-F5344CB8AC3E}">
        <p14:creationId xmlns:p14="http://schemas.microsoft.com/office/powerpoint/2010/main" val="39788433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5288A32-A13D-4EE1-816D-132D350CBCA5}"/>
              </a:ext>
            </a:extLst>
          </p:cNvPr>
          <p:cNvSpPr>
            <a:spLocks noGrp="1"/>
          </p:cNvSpPr>
          <p:nvPr>
            <p:ph idx="1"/>
          </p:nvPr>
        </p:nvSpPr>
        <p:spPr>
          <a:xfrm>
            <a:off x="838200" y="1070043"/>
            <a:ext cx="10515600" cy="5106920"/>
          </a:xfrm>
        </p:spPr>
        <p:txBody>
          <a:bodyPr/>
          <a:lstStyle/>
          <a:p>
            <a:pPr marL="0" indent="0">
              <a:buNone/>
            </a:pPr>
            <a:r>
              <a:rPr lang="es-MX" dirty="0"/>
              <a:t>Algunas de las técnicas o herramientas utilizadas son básicamente cuantitativas, específicamente estadísticas y otras son simplemente gráficas cartesianas.</a:t>
            </a:r>
          </a:p>
          <a:p>
            <a:pPr marL="0" indent="0">
              <a:buNone/>
            </a:pPr>
            <a:endParaRPr lang="es-MX" dirty="0"/>
          </a:p>
          <a:p>
            <a:pPr marL="0" indent="0">
              <a:buNone/>
            </a:pPr>
            <a:r>
              <a:rPr lang="es-MX" dirty="0"/>
              <a:t>Pronósticos, Promedios Móviles, Ajuste de Curvas, Gráficas Cartesianas </a:t>
            </a:r>
          </a:p>
          <a:p>
            <a:pPr marL="0" indent="0">
              <a:buNone/>
            </a:pPr>
            <a:endParaRPr lang="es-MX" dirty="0"/>
          </a:p>
          <a:p>
            <a:pPr marL="0" indent="0">
              <a:buNone/>
            </a:pPr>
            <a:r>
              <a:rPr lang="es-MX" dirty="0"/>
              <a:t>Con estas técnicas haremos proyecciones que nos permitirán ver, de acuerdo al comportamiento pasado de los valores (indicadores), su posible comportamiento en el futuro inmediato y con ello hacer un pronóstico para esas variables.</a:t>
            </a:r>
          </a:p>
        </p:txBody>
      </p:sp>
    </p:spTree>
    <p:extLst>
      <p:ext uri="{BB962C8B-B14F-4D97-AF65-F5344CB8AC3E}">
        <p14:creationId xmlns:p14="http://schemas.microsoft.com/office/powerpoint/2010/main" val="9639403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A2A53A2C-697D-435A-8BDD-246C05B9F6CA}"/>
              </a:ext>
            </a:extLst>
          </p:cNvPr>
          <p:cNvSpPr>
            <a:spLocks noGrp="1"/>
          </p:cNvSpPr>
          <p:nvPr>
            <p:ph idx="1"/>
          </p:nvPr>
        </p:nvSpPr>
        <p:spPr>
          <a:xfrm>
            <a:off x="838200" y="826844"/>
            <a:ext cx="10515600" cy="5145831"/>
          </a:xfrm>
        </p:spPr>
        <p:txBody>
          <a:bodyPr/>
          <a:lstStyle/>
          <a:p>
            <a:pPr marL="0" indent="0">
              <a:buNone/>
            </a:pPr>
            <a:r>
              <a:rPr lang="es-MX" dirty="0"/>
              <a:t>Además al graficar (grafica cartesiana) los valores de los indicadores podemos ver su comportamiento y establecer los ciclos presentes.</a:t>
            </a:r>
          </a:p>
          <a:p>
            <a:pPr marL="0" indent="0">
              <a:buNone/>
            </a:pPr>
            <a:endParaRPr lang="es-MX" sz="1000" dirty="0"/>
          </a:p>
          <a:p>
            <a:pPr marL="0" indent="0">
              <a:buNone/>
            </a:pPr>
            <a:r>
              <a:rPr lang="es-MX" dirty="0"/>
              <a:t>Ciclo de vida del producto o del sistema:</a:t>
            </a:r>
          </a:p>
          <a:p>
            <a:pPr marL="0" indent="0">
              <a:buNone/>
            </a:pPr>
            <a:r>
              <a:rPr lang="es-MX" dirty="0"/>
              <a:t>Introducción, crecimiento, madurez y obsolescencia.</a:t>
            </a:r>
          </a:p>
          <a:p>
            <a:pPr marL="0" indent="0">
              <a:buNone/>
            </a:pPr>
            <a:r>
              <a:rPr lang="es-MX" dirty="0"/>
              <a:t>Lo que nos aconseja el tipo de estrategia a la que debemos orientar recursos.</a:t>
            </a:r>
          </a:p>
          <a:p>
            <a:pPr marL="0" indent="0">
              <a:buNone/>
            </a:pPr>
            <a:endParaRPr lang="es-MX" dirty="0"/>
          </a:p>
        </p:txBody>
      </p:sp>
      <p:graphicFrame>
        <p:nvGraphicFramePr>
          <p:cNvPr id="4" name="Tabla 4">
            <a:extLst>
              <a:ext uri="{FF2B5EF4-FFF2-40B4-BE49-F238E27FC236}">
                <a16:creationId xmlns:a16="http://schemas.microsoft.com/office/drawing/2014/main" id="{0ABAE99F-BCD8-4537-8577-CF5D1E9574D4}"/>
              </a:ext>
            </a:extLst>
          </p:cNvPr>
          <p:cNvGraphicFramePr>
            <a:graphicFrameLocks noGrp="1"/>
          </p:cNvGraphicFramePr>
          <p:nvPr>
            <p:extLst>
              <p:ext uri="{D42A27DB-BD31-4B8C-83A1-F6EECF244321}">
                <p14:modId xmlns:p14="http://schemas.microsoft.com/office/powerpoint/2010/main" val="3334588428"/>
              </p:ext>
            </p:extLst>
          </p:nvPr>
        </p:nvGraphicFramePr>
        <p:xfrm>
          <a:off x="914399" y="4231795"/>
          <a:ext cx="9756844" cy="1889760"/>
        </p:xfrm>
        <a:graphic>
          <a:graphicData uri="http://schemas.openxmlformats.org/drawingml/2006/table">
            <a:tbl>
              <a:tblPr firstRow="1" bandRow="1">
                <a:tableStyleId>{5C22544A-7EE6-4342-B048-85BDC9FD1C3A}</a:tableStyleId>
              </a:tblPr>
              <a:tblGrid>
                <a:gridCol w="2439211">
                  <a:extLst>
                    <a:ext uri="{9D8B030D-6E8A-4147-A177-3AD203B41FA5}">
                      <a16:colId xmlns:a16="http://schemas.microsoft.com/office/drawing/2014/main" val="283652818"/>
                    </a:ext>
                  </a:extLst>
                </a:gridCol>
                <a:gridCol w="2439211">
                  <a:extLst>
                    <a:ext uri="{9D8B030D-6E8A-4147-A177-3AD203B41FA5}">
                      <a16:colId xmlns:a16="http://schemas.microsoft.com/office/drawing/2014/main" val="3654435260"/>
                    </a:ext>
                  </a:extLst>
                </a:gridCol>
                <a:gridCol w="2439211">
                  <a:extLst>
                    <a:ext uri="{9D8B030D-6E8A-4147-A177-3AD203B41FA5}">
                      <a16:colId xmlns:a16="http://schemas.microsoft.com/office/drawing/2014/main" val="862964392"/>
                    </a:ext>
                  </a:extLst>
                </a:gridCol>
                <a:gridCol w="2439211">
                  <a:extLst>
                    <a:ext uri="{9D8B030D-6E8A-4147-A177-3AD203B41FA5}">
                      <a16:colId xmlns:a16="http://schemas.microsoft.com/office/drawing/2014/main" val="933615600"/>
                    </a:ext>
                  </a:extLst>
                </a:gridCol>
              </a:tblGrid>
              <a:tr h="0">
                <a:tc>
                  <a:txBody>
                    <a:bodyPr/>
                    <a:lstStyle/>
                    <a:p>
                      <a:pPr algn="ctr"/>
                      <a:r>
                        <a:rPr lang="es-MX" sz="2800" dirty="0"/>
                        <a:t>Introducción</a:t>
                      </a:r>
                    </a:p>
                  </a:txBody>
                  <a:tcPr/>
                </a:tc>
                <a:tc>
                  <a:txBody>
                    <a:bodyPr/>
                    <a:lstStyle/>
                    <a:p>
                      <a:pPr algn="ctr"/>
                      <a:r>
                        <a:rPr lang="es-MX" sz="2800" dirty="0"/>
                        <a:t>Crecimiento</a:t>
                      </a:r>
                    </a:p>
                  </a:txBody>
                  <a:tcPr/>
                </a:tc>
                <a:tc>
                  <a:txBody>
                    <a:bodyPr/>
                    <a:lstStyle/>
                    <a:p>
                      <a:pPr algn="ctr"/>
                      <a:r>
                        <a:rPr lang="es-MX" sz="2800" dirty="0"/>
                        <a:t>Madurez</a:t>
                      </a:r>
                    </a:p>
                  </a:txBody>
                  <a:tcPr/>
                </a:tc>
                <a:tc>
                  <a:txBody>
                    <a:bodyPr/>
                    <a:lstStyle/>
                    <a:p>
                      <a:pPr algn="ctr"/>
                      <a:r>
                        <a:rPr lang="es-MX" sz="2800" dirty="0"/>
                        <a:t>Obsolescencia</a:t>
                      </a:r>
                    </a:p>
                  </a:txBody>
                  <a:tcPr/>
                </a:tc>
                <a:extLst>
                  <a:ext uri="{0D108BD9-81ED-4DB2-BD59-A6C34878D82A}">
                    <a16:rowId xmlns:a16="http://schemas.microsoft.com/office/drawing/2014/main" val="4052384234"/>
                  </a:ext>
                </a:extLst>
              </a:tr>
              <a:tr h="0">
                <a:tc>
                  <a:txBody>
                    <a:bodyPr/>
                    <a:lstStyle/>
                    <a:p>
                      <a:pPr algn="ctr"/>
                      <a:r>
                        <a:rPr lang="es-MX" sz="2800" dirty="0"/>
                        <a:t>Diseño del producto</a:t>
                      </a:r>
                    </a:p>
                  </a:txBody>
                  <a:tcPr/>
                </a:tc>
                <a:tc>
                  <a:txBody>
                    <a:bodyPr/>
                    <a:lstStyle/>
                    <a:p>
                      <a:pPr algn="ctr"/>
                      <a:r>
                        <a:rPr lang="es-MX" sz="2800" dirty="0"/>
                        <a:t>Conocimiento teórico</a:t>
                      </a:r>
                    </a:p>
                  </a:txBody>
                  <a:tcPr/>
                </a:tc>
                <a:tc>
                  <a:txBody>
                    <a:bodyPr/>
                    <a:lstStyle/>
                    <a:p>
                      <a:pPr algn="ctr"/>
                      <a:r>
                        <a:rPr lang="es-MX" sz="2800" dirty="0"/>
                        <a:t>Habilidades y conocimiento práctico</a:t>
                      </a:r>
                    </a:p>
                  </a:txBody>
                  <a:tcPr/>
                </a:tc>
                <a:tc>
                  <a:txBody>
                    <a:bodyPr/>
                    <a:lstStyle/>
                    <a:p>
                      <a:pPr algn="ctr"/>
                      <a:r>
                        <a:rPr lang="es-MX" sz="2800" dirty="0"/>
                        <a:t>Rediseño del producto</a:t>
                      </a:r>
                    </a:p>
                  </a:txBody>
                  <a:tcPr/>
                </a:tc>
                <a:extLst>
                  <a:ext uri="{0D108BD9-81ED-4DB2-BD59-A6C34878D82A}">
                    <a16:rowId xmlns:a16="http://schemas.microsoft.com/office/drawing/2014/main" val="911275259"/>
                  </a:ext>
                </a:extLst>
              </a:tr>
            </a:tbl>
          </a:graphicData>
        </a:graphic>
      </p:graphicFrame>
    </p:spTree>
    <p:extLst>
      <p:ext uri="{BB962C8B-B14F-4D97-AF65-F5344CB8AC3E}">
        <p14:creationId xmlns:p14="http://schemas.microsoft.com/office/powerpoint/2010/main" val="39928821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18C9BAE-9863-4E1C-B2FC-0B7587D6CDA0}"/>
              </a:ext>
            </a:extLst>
          </p:cNvPr>
          <p:cNvSpPr>
            <a:spLocks noGrp="1"/>
          </p:cNvSpPr>
          <p:nvPr>
            <p:ph idx="1"/>
          </p:nvPr>
        </p:nvSpPr>
        <p:spPr>
          <a:xfrm>
            <a:off x="838200" y="515566"/>
            <a:ext cx="10515600" cy="5661397"/>
          </a:xfrm>
        </p:spPr>
        <p:txBody>
          <a:bodyPr/>
          <a:lstStyle/>
          <a:p>
            <a:pPr marL="0" indent="0">
              <a:buNone/>
            </a:pPr>
            <a:r>
              <a:rPr lang="es-MX" dirty="0"/>
              <a:t>Ciclo económico de la industria o segmento</a:t>
            </a:r>
          </a:p>
          <a:p>
            <a:pPr marL="0" indent="0">
              <a:buNone/>
            </a:pPr>
            <a:endParaRPr lang="es-MX" sz="2000" dirty="0"/>
          </a:p>
          <a:p>
            <a:pPr marL="0" indent="0">
              <a:buNone/>
            </a:pPr>
            <a:r>
              <a:rPr lang="es-MX" dirty="0"/>
              <a:t>Sirve para saber cuanto tiempo dura el ciclo económico, desde su inicio pasando por el valle hacia su crecimiento y llegando a la cima del mismo.</a:t>
            </a:r>
            <a:endParaRPr lang="es-MX" sz="1800" dirty="0"/>
          </a:p>
          <a:p>
            <a:pPr marL="0" indent="0">
              <a:buNone/>
            </a:pPr>
            <a:r>
              <a:rPr lang="es-MX" dirty="0"/>
              <a:t>Este dato nos permite saber con cuanto tiempo contamos para el desarrollo e implementación de los proyectos.</a:t>
            </a:r>
          </a:p>
          <a:p>
            <a:pPr marL="0" indent="0">
              <a:buNone/>
            </a:pPr>
            <a:endParaRPr lang="es-MX" dirty="0"/>
          </a:p>
        </p:txBody>
      </p:sp>
      <p:graphicFrame>
        <p:nvGraphicFramePr>
          <p:cNvPr id="4" name="Tabla 4">
            <a:extLst>
              <a:ext uri="{FF2B5EF4-FFF2-40B4-BE49-F238E27FC236}">
                <a16:creationId xmlns:a16="http://schemas.microsoft.com/office/drawing/2014/main" id="{63056667-826A-48BB-A1F9-AF0CD8632D24}"/>
              </a:ext>
            </a:extLst>
          </p:cNvPr>
          <p:cNvGraphicFramePr>
            <a:graphicFrameLocks noGrp="1"/>
          </p:cNvGraphicFramePr>
          <p:nvPr>
            <p:extLst>
              <p:ext uri="{D42A27DB-BD31-4B8C-83A1-F6EECF244321}">
                <p14:modId xmlns:p14="http://schemas.microsoft.com/office/powerpoint/2010/main" val="1083697135"/>
              </p:ext>
            </p:extLst>
          </p:nvPr>
        </p:nvGraphicFramePr>
        <p:xfrm>
          <a:off x="2511703" y="3833262"/>
          <a:ext cx="5335932" cy="1885082"/>
        </p:xfrm>
        <a:graphic>
          <a:graphicData uri="http://schemas.openxmlformats.org/drawingml/2006/table">
            <a:tbl>
              <a:tblPr firstRow="1" bandRow="1">
                <a:tableStyleId>{5C22544A-7EE6-4342-B048-85BDC9FD1C3A}</a:tableStyleId>
              </a:tblPr>
              <a:tblGrid>
                <a:gridCol w="2667966">
                  <a:extLst>
                    <a:ext uri="{9D8B030D-6E8A-4147-A177-3AD203B41FA5}">
                      <a16:colId xmlns:a16="http://schemas.microsoft.com/office/drawing/2014/main" val="2174879769"/>
                    </a:ext>
                  </a:extLst>
                </a:gridCol>
                <a:gridCol w="2667966">
                  <a:extLst>
                    <a:ext uri="{9D8B030D-6E8A-4147-A177-3AD203B41FA5}">
                      <a16:colId xmlns:a16="http://schemas.microsoft.com/office/drawing/2014/main" val="1828596652"/>
                    </a:ext>
                  </a:extLst>
                </a:gridCol>
              </a:tblGrid>
              <a:tr h="513482">
                <a:tc>
                  <a:txBody>
                    <a:bodyPr/>
                    <a:lstStyle/>
                    <a:p>
                      <a:r>
                        <a:rPr lang="es-MX" sz="2400" b="1" dirty="0"/>
                        <a:t>Nivel</a:t>
                      </a:r>
                    </a:p>
                  </a:txBody>
                  <a:tcPr/>
                </a:tc>
                <a:tc>
                  <a:txBody>
                    <a:bodyPr/>
                    <a:lstStyle/>
                    <a:p>
                      <a:r>
                        <a:rPr lang="es-MX" sz="2400" b="1" dirty="0"/>
                        <a:t>Resultados</a:t>
                      </a:r>
                    </a:p>
                  </a:txBody>
                  <a:tcPr/>
                </a:tc>
                <a:extLst>
                  <a:ext uri="{0D108BD9-81ED-4DB2-BD59-A6C34878D82A}">
                    <a16:rowId xmlns:a16="http://schemas.microsoft.com/office/drawing/2014/main" val="1569589072"/>
                  </a:ext>
                </a:extLst>
              </a:tr>
              <a:tr h="370840">
                <a:tc>
                  <a:txBody>
                    <a:bodyPr/>
                    <a:lstStyle/>
                    <a:p>
                      <a:r>
                        <a:rPr lang="es-MX" sz="2400" b="1" dirty="0"/>
                        <a:t>Estratégico</a:t>
                      </a:r>
                    </a:p>
                  </a:txBody>
                  <a:tcPr/>
                </a:tc>
                <a:tc>
                  <a:txBody>
                    <a:bodyPr/>
                    <a:lstStyle/>
                    <a:p>
                      <a:r>
                        <a:rPr lang="es-MX" sz="2400" b="1" dirty="0"/>
                        <a:t>Plan/estrategias</a:t>
                      </a:r>
                    </a:p>
                  </a:txBody>
                  <a:tcPr/>
                </a:tc>
                <a:extLst>
                  <a:ext uri="{0D108BD9-81ED-4DB2-BD59-A6C34878D82A}">
                    <a16:rowId xmlns:a16="http://schemas.microsoft.com/office/drawing/2014/main" val="866717175"/>
                  </a:ext>
                </a:extLst>
              </a:tr>
              <a:tr h="370840">
                <a:tc>
                  <a:txBody>
                    <a:bodyPr/>
                    <a:lstStyle/>
                    <a:p>
                      <a:r>
                        <a:rPr lang="es-MX" sz="2400" b="1" dirty="0"/>
                        <a:t>Táctico</a:t>
                      </a:r>
                    </a:p>
                  </a:txBody>
                  <a:tcPr/>
                </a:tc>
                <a:tc>
                  <a:txBody>
                    <a:bodyPr/>
                    <a:lstStyle/>
                    <a:p>
                      <a:r>
                        <a:rPr lang="es-MX" sz="2400" b="1" dirty="0"/>
                        <a:t>Programa</a:t>
                      </a:r>
                    </a:p>
                  </a:txBody>
                  <a:tcPr/>
                </a:tc>
                <a:extLst>
                  <a:ext uri="{0D108BD9-81ED-4DB2-BD59-A6C34878D82A}">
                    <a16:rowId xmlns:a16="http://schemas.microsoft.com/office/drawing/2014/main" val="3691522780"/>
                  </a:ext>
                </a:extLst>
              </a:tr>
              <a:tr h="370840">
                <a:tc>
                  <a:txBody>
                    <a:bodyPr/>
                    <a:lstStyle/>
                    <a:p>
                      <a:r>
                        <a:rPr lang="es-MX" sz="2400" b="1" dirty="0"/>
                        <a:t>Logístico/operativo</a:t>
                      </a:r>
                    </a:p>
                  </a:txBody>
                  <a:tcPr/>
                </a:tc>
                <a:tc>
                  <a:txBody>
                    <a:bodyPr/>
                    <a:lstStyle/>
                    <a:p>
                      <a:r>
                        <a:rPr lang="es-MX" sz="2400" b="1" dirty="0"/>
                        <a:t>Proyectos</a:t>
                      </a:r>
                    </a:p>
                  </a:txBody>
                  <a:tcPr/>
                </a:tc>
                <a:extLst>
                  <a:ext uri="{0D108BD9-81ED-4DB2-BD59-A6C34878D82A}">
                    <a16:rowId xmlns:a16="http://schemas.microsoft.com/office/drawing/2014/main" val="3497940471"/>
                  </a:ext>
                </a:extLst>
              </a:tr>
            </a:tbl>
          </a:graphicData>
        </a:graphic>
      </p:graphicFrame>
    </p:spTree>
    <p:extLst>
      <p:ext uri="{BB962C8B-B14F-4D97-AF65-F5344CB8AC3E}">
        <p14:creationId xmlns:p14="http://schemas.microsoft.com/office/powerpoint/2010/main" val="40042818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5CB0C20-7E43-4535-80C3-F9895DB603AA}"/>
              </a:ext>
            </a:extLst>
          </p:cNvPr>
          <p:cNvSpPr>
            <a:spLocks noGrp="1"/>
          </p:cNvSpPr>
          <p:nvPr>
            <p:ph idx="1"/>
          </p:nvPr>
        </p:nvSpPr>
        <p:spPr>
          <a:xfrm>
            <a:off x="838200" y="836579"/>
            <a:ext cx="10515600" cy="5369567"/>
          </a:xfrm>
        </p:spPr>
        <p:txBody>
          <a:bodyPr/>
          <a:lstStyle/>
          <a:p>
            <a:pPr marL="0" indent="0">
              <a:buNone/>
            </a:pPr>
            <a:r>
              <a:rPr lang="es-MX" dirty="0"/>
              <a:t>Al definir y proponer las acciones genéricas (estrategias) se debe hacer hincapié en la finalidad de llevarla a cabo, sus efectos y las necesidades del sistema para tal fin.</a:t>
            </a:r>
          </a:p>
          <a:p>
            <a:pPr marL="0" indent="0">
              <a:buNone/>
            </a:pPr>
            <a:endParaRPr lang="es-MX" dirty="0"/>
          </a:p>
          <a:p>
            <a:pPr marL="0" indent="0">
              <a:buNone/>
            </a:pPr>
            <a:endParaRPr lang="es-MX" dirty="0"/>
          </a:p>
        </p:txBody>
      </p:sp>
      <p:graphicFrame>
        <p:nvGraphicFramePr>
          <p:cNvPr id="5" name="Tabla 5">
            <a:extLst>
              <a:ext uri="{FF2B5EF4-FFF2-40B4-BE49-F238E27FC236}">
                <a16:creationId xmlns:a16="http://schemas.microsoft.com/office/drawing/2014/main" id="{5652B8E2-B168-4AE9-A600-FFFE96A63FA7}"/>
              </a:ext>
            </a:extLst>
          </p:cNvPr>
          <p:cNvGraphicFramePr>
            <a:graphicFrameLocks noGrp="1"/>
          </p:cNvGraphicFramePr>
          <p:nvPr>
            <p:extLst>
              <p:ext uri="{D42A27DB-BD31-4B8C-83A1-F6EECF244321}">
                <p14:modId xmlns:p14="http://schemas.microsoft.com/office/powerpoint/2010/main" val="148638703"/>
              </p:ext>
            </p:extLst>
          </p:nvPr>
        </p:nvGraphicFramePr>
        <p:xfrm>
          <a:off x="1147864" y="2529191"/>
          <a:ext cx="9863847" cy="2743200"/>
        </p:xfrm>
        <a:graphic>
          <a:graphicData uri="http://schemas.openxmlformats.org/drawingml/2006/table">
            <a:tbl>
              <a:tblPr firstRow="1" bandRow="1">
                <a:tableStyleId>{5C22544A-7EE6-4342-B048-85BDC9FD1C3A}</a:tableStyleId>
              </a:tblPr>
              <a:tblGrid>
                <a:gridCol w="2480553">
                  <a:extLst>
                    <a:ext uri="{9D8B030D-6E8A-4147-A177-3AD203B41FA5}">
                      <a16:colId xmlns:a16="http://schemas.microsoft.com/office/drawing/2014/main" val="900483685"/>
                    </a:ext>
                  </a:extLst>
                </a:gridCol>
                <a:gridCol w="2461098">
                  <a:extLst>
                    <a:ext uri="{9D8B030D-6E8A-4147-A177-3AD203B41FA5}">
                      <a16:colId xmlns:a16="http://schemas.microsoft.com/office/drawing/2014/main" val="1463856698"/>
                    </a:ext>
                  </a:extLst>
                </a:gridCol>
                <a:gridCol w="2461098">
                  <a:extLst>
                    <a:ext uri="{9D8B030D-6E8A-4147-A177-3AD203B41FA5}">
                      <a16:colId xmlns:a16="http://schemas.microsoft.com/office/drawing/2014/main" val="2308108786"/>
                    </a:ext>
                  </a:extLst>
                </a:gridCol>
                <a:gridCol w="2461098">
                  <a:extLst>
                    <a:ext uri="{9D8B030D-6E8A-4147-A177-3AD203B41FA5}">
                      <a16:colId xmlns:a16="http://schemas.microsoft.com/office/drawing/2014/main" val="3047365257"/>
                    </a:ext>
                  </a:extLst>
                </a:gridCol>
              </a:tblGrid>
              <a:tr h="936868">
                <a:tc>
                  <a:txBody>
                    <a:bodyPr/>
                    <a:lstStyle/>
                    <a:p>
                      <a:pPr algn="ctr"/>
                      <a:r>
                        <a:rPr lang="es-MX" sz="2800" dirty="0"/>
                        <a:t>Estrategia propuesta</a:t>
                      </a:r>
                    </a:p>
                  </a:txBody>
                  <a:tcPr/>
                </a:tc>
                <a:tc>
                  <a:txBody>
                    <a:bodyPr/>
                    <a:lstStyle/>
                    <a:p>
                      <a:pPr algn="ctr"/>
                      <a:r>
                        <a:rPr lang="es-MX" sz="2800" dirty="0"/>
                        <a:t>Finalidad</a:t>
                      </a:r>
                    </a:p>
                  </a:txBody>
                  <a:tcPr/>
                </a:tc>
                <a:tc>
                  <a:txBody>
                    <a:bodyPr/>
                    <a:lstStyle/>
                    <a:p>
                      <a:pPr algn="ctr"/>
                      <a:r>
                        <a:rPr lang="es-MX" sz="2800" dirty="0"/>
                        <a:t>Efecto esperado</a:t>
                      </a:r>
                    </a:p>
                  </a:txBody>
                  <a:tcPr/>
                </a:tc>
                <a:tc>
                  <a:txBody>
                    <a:bodyPr/>
                    <a:lstStyle/>
                    <a:p>
                      <a:pPr algn="ctr"/>
                      <a:r>
                        <a:rPr lang="es-MX" sz="2400" dirty="0"/>
                        <a:t>Para llevarla a cabo ¿cuales son las necesidades del sistema?</a:t>
                      </a:r>
                    </a:p>
                  </a:txBody>
                  <a:tcPr/>
                </a:tc>
                <a:extLst>
                  <a:ext uri="{0D108BD9-81ED-4DB2-BD59-A6C34878D82A}">
                    <a16:rowId xmlns:a16="http://schemas.microsoft.com/office/drawing/2014/main" val="3866686070"/>
                  </a:ext>
                </a:extLst>
              </a:tr>
              <a:tr h="783631">
                <a:tc>
                  <a:txBody>
                    <a:bodyPr/>
                    <a:lstStyle/>
                    <a:p>
                      <a:r>
                        <a:rPr lang="es-MX" dirty="0"/>
                        <a:t>Rediseñar el producto.</a:t>
                      </a:r>
                    </a:p>
                  </a:txBody>
                  <a:tcPr/>
                </a:tc>
                <a:tc>
                  <a:txBody>
                    <a:bodyPr/>
                    <a:lstStyle/>
                    <a:p>
                      <a:r>
                        <a:rPr lang="es-MX" dirty="0"/>
                        <a:t>Mejorar las características actuales del producto.</a:t>
                      </a:r>
                    </a:p>
                  </a:txBody>
                  <a:tcPr/>
                </a:tc>
                <a:tc>
                  <a:txBody>
                    <a:bodyPr/>
                    <a:lstStyle/>
                    <a:p>
                      <a:r>
                        <a:rPr lang="es-MX" dirty="0"/>
                        <a:t>Satisfacer las necesidades del mercado y permanecer en él.</a:t>
                      </a:r>
                    </a:p>
                  </a:txBody>
                  <a:tcPr/>
                </a:tc>
                <a:tc>
                  <a:txBody>
                    <a:bodyPr/>
                    <a:lstStyle/>
                    <a:p>
                      <a:r>
                        <a:rPr lang="es-MX" dirty="0"/>
                        <a:t>Capacitar al personal.</a:t>
                      </a:r>
                    </a:p>
                    <a:p>
                      <a:r>
                        <a:rPr lang="es-MX" dirty="0"/>
                        <a:t>Mejorar equipo de informática.</a:t>
                      </a:r>
                    </a:p>
                  </a:txBody>
                  <a:tcPr/>
                </a:tc>
                <a:extLst>
                  <a:ext uri="{0D108BD9-81ED-4DB2-BD59-A6C34878D82A}">
                    <a16:rowId xmlns:a16="http://schemas.microsoft.com/office/drawing/2014/main" val="2872570265"/>
                  </a:ext>
                </a:extLst>
              </a:tr>
            </a:tbl>
          </a:graphicData>
        </a:graphic>
      </p:graphicFrame>
    </p:spTree>
    <p:extLst>
      <p:ext uri="{BB962C8B-B14F-4D97-AF65-F5344CB8AC3E}">
        <p14:creationId xmlns:p14="http://schemas.microsoft.com/office/powerpoint/2010/main" val="1438675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3AE126E-CC89-41EB-9841-F808D95B04E0}"/>
              </a:ext>
            </a:extLst>
          </p:cNvPr>
          <p:cNvSpPr>
            <a:spLocks noGrp="1"/>
          </p:cNvSpPr>
          <p:nvPr>
            <p:ph idx="1"/>
          </p:nvPr>
        </p:nvSpPr>
        <p:spPr>
          <a:xfrm>
            <a:off x="838200" y="1041721"/>
            <a:ext cx="10515600" cy="5424609"/>
          </a:xfrm>
        </p:spPr>
        <p:txBody>
          <a:bodyPr>
            <a:normAutofit/>
          </a:bodyPr>
          <a:lstStyle/>
          <a:p>
            <a:pPr marL="0" indent="0">
              <a:buNone/>
            </a:pPr>
            <a:r>
              <a:rPr lang="es-MX" sz="2400" dirty="0">
                <a:latin typeface="Arial" panose="020B0604020202020204" pitchFamily="34" charset="0"/>
                <a:cs typeface="Arial" panose="020B0604020202020204" pitchFamily="34" charset="0"/>
              </a:rPr>
              <a:t>Hans </a:t>
            </a:r>
            <a:r>
              <a:rPr lang="es-MX" sz="2400" dirty="0" err="1">
                <a:latin typeface="Arial" panose="020B0604020202020204" pitchFamily="34" charset="0"/>
                <a:cs typeface="Arial" panose="020B0604020202020204" pitchFamily="34" charset="0"/>
              </a:rPr>
              <a:t>Zeisel</a:t>
            </a:r>
            <a:r>
              <a:rPr lang="es-MX" sz="2400" dirty="0">
                <a:latin typeface="Arial" panose="020B0604020202020204" pitchFamily="34" charset="0"/>
                <a:cs typeface="Arial" panose="020B0604020202020204" pitchFamily="34" charset="0"/>
              </a:rPr>
              <a:t>. </a:t>
            </a:r>
            <a:r>
              <a:rPr lang="es-MX" sz="2400" i="1" dirty="0">
                <a:latin typeface="Arial" panose="020B0604020202020204" pitchFamily="34" charset="0"/>
                <a:cs typeface="Arial" panose="020B0604020202020204" pitchFamily="34" charset="0"/>
              </a:rPr>
              <a:t>Dígalo con números</a:t>
            </a:r>
            <a:r>
              <a:rPr lang="es-MX" sz="2400" dirty="0">
                <a:latin typeface="Arial" panose="020B0604020202020204" pitchFamily="34" charset="0"/>
                <a:cs typeface="Arial" panose="020B0604020202020204" pitchFamily="34" charset="0"/>
              </a:rPr>
              <a:t>. FCE. México, 1962 [1947]</a:t>
            </a:r>
          </a:p>
          <a:p>
            <a:pPr marL="0" indent="0">
              <a:buNone/>
            </a:pPr>
            <a:r>
              <a:rPr lang="es-MX" sz="2400" dirty="0">
                <a:latin typeface="Arial" panose="020B0604020202020204" pitchFamily="34" charset="0"/>
                <a:cs typeface="Arial" panose="020B0604020202020204" pitchFamily="34" charset="0"/>
              </a:rPr>
              <a:t>Ariel Kleiman y Elena </a:t>
            </a:r>
            <a:r>
              <a:rPr lang="es-MX" sz="2400" dirty="0" err="1">
                <a:latin typeface="Arial" panose="020B0604020202020204" pitchFamily="34" charset="0"/>
                <a:cs typeface="Arial" panose="020B0604020202020204" pitchFamily="34" charset="0"/>
              </a:rPr>
              <a:t>Kovalsky</a:t>
            </a:r>
            <a:r>
              <a:rPr lang="es-MX" sz="2400" dirty="0">
                <a:latin typeface="Arial" panose="020B0604020202020204" pitchFamily="34" charset="0"/>
                <a:cs typeface="Arial" panose="020B0604020202020204" pitchFamily="34" charset="0"/>
              </a:rPr>
              <a:t> de K. </a:t>
            </a:r>
            <a:r>
              <a:rPr lang="es-MX" sz="2400" i="1" dirty="0">
                <a:latin typeface="Arial" panose="020B0604020202020204" pitchFamily="34" charset="0"/>
                <a:cs typeface="Arial" panose="020B0604020202020204" pitchFamily="34" charset="0"/>
              </a:rPr>
              <a:t>Conjuntos aplicaciones Matemáticas a la Administración</a:t>
            </a:r>
            <a:r>
              <a:rPr lang="es-MX" sz="2400" dirty="0">
                <a:latin typeface="Arial" panose="020B0604020202020204" pitchFamily="34" charset="0"/>
                <a:cs typeface="Arial" panose="020B0604020202020204" pitchFamily="34" charset="0"/>
              </a:rPr>
              <a:t>. Limusa. México, 1975</a:t>
            </a:r>
          </a:p>
          <a:p>
            <a:pPr marL="0" indent="0">
              <a:buNone/>
            </a:pPr>
            <a:r>
              <a:rPr lang="es-MX" sz="2400" dirty="0">
                <a:latin typeface="Arial" panose="020B0604020202020204" pitchFamily="34" charset="0"/>
                <a:cs typeface="Arial" panose="020B0604020202020204" pitchFamily="34" charset="0"/>
              </a:rPr>
              <a:t>Jerry L. </a:t>
            </a:r>
            <a:r>
              <a:rPr lang="es-MX" sz="2400" dirty="0" err="1">
                <a:latin typeface="Arial" panose="020B0604020202020204" pitchFamily="34" charset="0"/>
                <a:cs typeface="Arial" panose="020B0604020202020204" pitchFamily="34" charset="0"/>
              </a:rPr>
              <a:t>Harbour</a:t>
            </a:r>
            <a:r>
              <a:rPr lang="es-MX" sz="2400" dirty="0">
                <a:latin typeface="Arial" panose="020B0604020202020204" pitchFamily="34" charset="0"/>
                <a:cs typeface="Arial" panose="020B0604020202020204" pitchFamily="34" charset="0"/>
              </a:rPr>
              <a:t>. </a:t>
            </a:r>
            <a:r>
              <a:rPr lang="es-MX" sz="2400" i="1" dirty="0">
                <a:latin typeface="Arial" panose="020B0604020202020204" pitchFamily="34" charset="0"/>
                <a:cs typeface="Arial" panose="020B0604020202020204" pitchFamily="34" charset="0"/>
              </a:rPr>
              <a:t>Fundamentos del desempeño en la empresa, recursos para la calidad</a:t>
            </a:r>
            <a:r>
              <a:rPr lang="es-MX" sz="2400" dirty="0">
                <a:latin typeface="Arial" panose="020B0604020202020204" pitchFamily="34" charset="0"/>
                <a:cs typeface="Arial" panose="020B0604020202020204" pitchFamily="34" charset="0"/>
              </a:rPr>
              <a:t>. Panorama. México, 1999 [</a:t>
            </a:r>
            <a:r>
              <a:rPr lang="es-MX" sz="2400" dirty="0" err="1">
                <a:latin typeface="Arial" panose="020B0604020202020204" pitchFamily="34" charset="0"/>
                <a:cs typeface="Arial" panose="020B0604020202020204" pitchFamily="34" charset="0"/>
              </a:rPr>
              <a:t>nd</a:t>
            </a:r>
            <a:r>
              <a:rPr lang="es-MX" sz="2400" dirty="0">
                <a:latin typeface="Arial" panose="020B0604020202020204" pitchFamily="34" charset="0"/>
                <a:cs typeface="Arial" panose="020B0604020202020204" pitchFamily="34" charset="0"/>
              </a:rPr>
              <a:t>]</a:t>
            </a:r>
          </a:p>
          <a:p>
            <a:pPr marL="0" indent="0">
              <a:buNone/>
            </a:pPr>
            <a:r>
              <a:rPr lang="es-MX" sz="2400" dirty="0">
                <a:latin typeface="Arial" panose="020B0604020202020204" pitchFamily="34" charset="0"/>
                <a:cs typeface="Arial" panose="020B0604020202020204" pitchFamily="34" charset="0"/>
              </a:rPr>
              <a:t>Fernando </a:t>
            </a:r>
            <a:r>
              <a:rPr lang="es-MX" sz="2400" dirty="0" err="1">
                <a:latin typeface="Arial" panose="020B0604020202020204" pitchFamily="34" charset="0"/>
                <a:cs typeface="Arial" panose="020B0604020202020204" pitchFamily="34" charset="0"/>
              </a:rPr>
              <a:t>Holguin</a:t>
            </a:r>
            <a:r>
              <a:rPr lang="es-MX" sz="2400" dirty="0">
                <a:latin typeface="Arial" panose="020B0604020202020204" pitchFamily="34" charset="0"/>
                <a:cs typeface="Arial" panose="020B0604020202020204" pitchFamily="34" charset="0"/>
              </a:rPr>
              <a:t> Q. y Laureano Hayashi M. </a:t>
            </a:r>
            <a:r>
              <a:rPr lang="es-MX" sz="2400" i="1" dirty="0">
                <a:latin typeface="Arial" panose="020B0604020202020204" pitchFamily="34" charset="0"/>
                <a:cs typeface="Arial" panose="020B0604020202020204" pitchFamily="34" charset="0"/>
              </a:rPr>
              <a:t>Elementos de muestreo y correlación</a:t>
            </a:r>
            <a:r>
              <a:rPr lang="es-MX" sz="2400" dirty="0">
                <a:latin typeface="Arial" panose="020B0604020202020204" pitchFamily="34" charset="0"/>
                <a:cs typeface="Arial" panose="020B0604020202020204" pitchFamily="34" charset="0"/>
              </a:rPr>
              <a:t>. FCPyS, UNAM. México, 1977</a:t>
            </a:r>
          </a:p>
          <a:p>
            <a:pPr marL="0" indent="0">
              <a:buNone/>
            </a:pPr>
            <a:r>
              <a:rPr lang="es-MX" sz="2400" dirty="0">
                <a:latin typeface="Arial" panose="020B0604020202020204" pitchFamily="34" charset="0"/>
                <a:cs typeface="Arial" panose="020B0604020202020204" pitchFamily="34" charset="0"/>
              </a:rPr>
              <a:t>Richard L. </a:t>
            </a:r>
            <a:r>
              <a:rPr lang="es-MX" sz="2400" dirty="0" err="1">
                <a:latin typeface="Arial" panose="020B0604020202020204" pitchFamily="34" charset="0"/>
                <a:cs typeface="Arial" panose="020B0604020202020204" pitchFamily="34" charset="0"/>
              </a:rPr>
              <a:t>Scheaffer</a:t>
            </a:r>
            <a:r>
              <a:rPr lang="es-MX" sz="2400" dirty="0">
                <a:latin typeface="Arial" panose="020B0604020202020204" pitchFamily="34" charset="0"/>
                <a:cs typeface="Arial" panose="020B0604020202020204" pitchFamily="34" charset="0"/>
              </a:rPr>
              <a:t>, William Mendenhall y </a:t>
            </a:r>
            <a:r>
              <a:rPr lang="es-MX" sz="2400" dirty="0" err="1">
                <a:latin typeface="Arial" panose="020B0604020202020204" pitchFamily="34" charset="0"/>
                <a:cs typeface="Arial" panose="020B0604020202020204" pitchFamily="34" charset="0"/>
              </a:rPr>
              <a:t>Lyman</a:t>
            </a:r>
            <a:r>
              <a:rPr lang="es-MX" sz="2400" dirty="0">
                <a:latin typeface="Arial" panose="020B0604020202020204" pitchFamily="34" charset="0"/>
                <a:cs typeface="Arial" panose="020B0604020202020204" pitchFamily="34" charset="0"/>
              </a:rPr>
              <a:t> OTT. </a:t>
            </a:r>
            <a:r>
              <a:rPr lang="es-MX" sz="2400" i="1" dirty="0">
                <a:latin typeface="Arial" panose="020B0604020202020204" pitchFamily="34" charset="0"/>
                <a:cs typeface="Arial" panose="020B0604020202020204" pitchFamily="34" charset="0"/>
              </a:rPr>
              <a:t>Elementos de muestreo</a:t>
            </a:r>
            <a:r>
              <a:rPr lang="es-MX" sz="2400" dirty="0">
                <a:latin typeface="Arial" panose="020B0604020202020204" pitchFamily="34" charset="0"/>
                <a:cs typeface="Arial" panose="020B0604020202020204" pitchFamily="34" charset="0"/>
              </a:rPr>
              <a:t>. Editorial Iberoamérica. México, 1987 [1986]</a:t>
            </a:r>
          </a:p>
          <a:p>
            <a:pPr marL="0" indent="0">
              <a:buNone/>
            </a:pPr>
            <a:r>
              <a:rPr lang="es-MX" sz="2400" dirty="0">
                <a:latin typeface="Arial" panose="020B0604020202020204" pitchFamily="34" charset="0"/>
                <a:cs typeface="Arial" panose="020B0604020202020204" pitchFamily="34" charset="0"/>
              </a:rPr>
              <a:t>Murray R. Spiegel. </a:t>
            </a:r>
            <a:r>
              <a:rPr lang="es-MX" sz="2400" i="1" dirty="0">
                <a:latin typeface="Arial" panose="020B0604020202020204" pitchFamily="34" charset="0"/>
                <a:cs typeface="Arial" panose="020B0604020202020204" pitchFamily="34" charset="0"/>
              </a:rPr>
              <a:t>Estadística</a:t>
            </a:r>
            <a:r>
              <a:rPr lang="es-MX" sz="2400" dirty="0">
                <a:latin typeface="Arial" panose="020B0604020202020204" pitchFamily="34" charset="0"/>
                <a:cs typeface="Arial" panose="020B0604020202020204" pitchFamily="34" charset="0"/>
              </a:rPr>
              <a:t>. Mc Graw Hill. Colombia, 1969</a:t>
            </a:r>
          </a:p>
          <a:p>
            <a:pPr marL="0" indent="0">
              <a:buNone/>
            </a:pPr>
            <a:r>
              <a:rPr lang="es-MX" sz="2400" dirty="0">
                <a:latin typeface="Arial" panose="020B0604020202020204" pitchFamily="34" charset="0"/>
                <a:cs typeface="Arial" panose="020B0604020202020204" pitchFamily="34" charset="0"/>
              </a:rPr>
              <a:t>Stephen P. </a:t>
            </a:r>
            <a:r>
              <a:rPr lang="es-MX" sz="2400" dirty="0" err="1">
                <a:latin typeface="Arial" panose="020B0604020202020204" pitchFamily="34" charset="0"/>
                <a:cs typeface="Arial" panose="020B0604020202020204" pitchFamily="34" charset="0"/>
              </a:rPr>
              <a:t>Shao</a:t>
            </a:r>
            <a:r>
              <a:rPr lang="es-MX" sz="2400" dirty="0">
                <a:latin typeface="Arial" panose="020B0604020202020204" pitchFamily="34" charset="0"/>
                <a:cs typeface="Arial" panose="020B0604020202020204" pitchFamily="34" charset="0"/>
              </a:rPr>
              <a:t>. </a:t>
            </a:r>
            <a:r>
              <a:rPr lang="es-MX" sz="2400" i="1" dirty="0">
                <a:latin typeface="Arial" panose="020B0604020202020204" pitchFamily="34" charset="0"/>
                <a:cs typeface="Arial" panose="020B0604020202020204" pitchFamily="34" charset="0"/>
              </a:rPr>
              <a:t>Estadística para economistas y administradores de empresas</a:t>
            </a:r>
            <a:r>
              <a:rPr lang="es-MX" sz="2400" dirty="0">
                <a:latin typeface="Arial" panose="020B0604020202020204" pitchFamily="34" charset="0"/>
                <a:cs typeface="Arial" panose="020B0604020202020204" pitchFamily="34" charset="0"/>
              </a:rPr>
              <a:t>. Herrero Hermanos. México, 1971 [1967] </a:t>
            </a:r>
          </a:p>
          <a:p>
            <a:pPr marL="0" indent="0">
              <a:buNone/>
            </a:pPr>
            <a:endParaRPr lang="es-MX"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0306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8560E60-E608-4F54-A91B-B9D27FE34F5A}"/>
              </a:ext>
            </a:extLst>
          </p:cNvPr>
          <p:cNvSpPr>
            <a:spLocks noGrp="1"/>
          </p:cNvSpPr>
          <p:nvPr>
            <p:ph idx="4294967295"/>
          </p:nvPr>
        </p:nvSpPr>
        <p:spPr>
          <a:xfrm>
            <a:off x="1459151" y="1429968"/>
            <a:ext cx="8968902" cy="4377447"/>
          </a:xfrm>
        </p:spPr>
        <p:txBody>
          <a:bodyPr>
            <a:normAutofit lnSpcReduction="10000"/>
          </a:bodyPr>
          <a:lstStyle/>
          <a:p>
            <a:pPr marL="0" indent="0" algn="ctr">
              <a:buNone/>
            </a:pPr>
            <a:r>
              <a:rPr lang="es-MX" sz="4000" dirty="0"/>
              <a:t>   </a:t>
            </a:r>
            <a:r>
              <a:rPr lang="es-MX" sz="5400" dirty="0"/>
              <a:t>Cuando un sistema requiere saber para (a) donde va (ir)    </a:t>
            </a:r>
          </a:p>
          <a:p>
            <a:pPr marL="0" indent="0" algn="ctr">
              <a:buNone/>
            </a:pPr>
            <a:r>
              <a:rPr lang="es-MX" sz="5400" dirty="0"/>
              <a:t>–de una manera estructurada- </a:t>
            </a:r>
          </a:p>
          <a:p>
            <a:pPr marL="0" indent="0" algn="ctr">
              <a:buNone/>
            </a:pPr>
            <a:r>
              <a:rPr lang="es-MX" sz="5400" dirty="0"/>
              <a:t>sus directivos recurren a la </a:t>
            </a:r>
          </a:p>
          <a:p>
            <a:pPr marL="0" indent="0" algn="ctr">
              <a:buNone/>
            </a:pPr>
            <a:r>
              <a:rPr lang="es-MX" sz="8000" dirty="0"/>
              <a:t>Planeación</a:t>
            </a:r>
          </a:p>
        </p:txBody>
      </p:sp>
    </p:spTree>
    <p:extLst>
      <p:ext uri="{BB962C8B-B14F-4D97-AF65-F5344CB8AC3E}">
        <p14:creationId xmlns:p14="http://schemas.microsoft.com/office/powerpoint/2010/main" val="37864530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FBC13D0-B19E-4835-919D-F1E0C68ACAEB}"/>
              </a:ext>
            </a:extLst>
          </p:cNvPr>
          <p:cNvSpPr>
            <a:spLocks noGrp="1"/>
          </p:cNvSpPr>
          <p:nvPr>
            <p:ph idx="1"/>
          </p:nvPr>
        </p:nvSpPr>
        <p:spPr>
          <a:xfrm>
            <a:off x="838200" y="1377388"/>
            <a:ext cx="10515600" cy="3680749"/>
          </a:xfrm>
        </p:spPr>
        <p:txBody>
          <a:bodyPr>
            <a:normAutofit/>
          </a:bodyPr>
          <a:lstStyle/>
          <a:p>
            <a:pPr marL="0" indent="0" algn="ctr">
              <a:buNone/>
            </a:pPr>
            <a:endParaRPr lang="es-MX" sz="8000" dirty="0"/>
          </a:p>
          <a:p>
            <a:pPr marL="0" indent="0" algn="ctr">
              <a:buNone/>
            </a:pPr>
            <a:r>
              <a:rPr lang="es-MX" sz="8000" dirty="0"/>
              <a:t>Tiempo Futuro</a:t>
            </a:r>
          </a:p>
        </p:txBody>
      </p:sp>
    </p:spTree>
    <p:extLst>
      <p:ext uri="{BB962C8B-B14F-4D97-AF65-F5344CB8AC3E}">
        <p14:creationId xmlns:p14="http://schemas.microsoft.com/office/powerpoint/2010/main" val="3187202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848DFF-C113-4EE1-B532-4BF6BF2697DD}"/>
              </a:ext>
            </a:extLst>
          </p:cNvPr>
          <p:cNvSpPr>
            <a:spLocks noGrp="1"/>
          </p:cNvSpPr>
          <p:nvPr>
            <p:ph idx="1"/>
          </p:nvPr>
        </p:nvSpPr>
        <p:spPr>
          <a:xfrm>
            <a:off x="838200" y="719847"/>
            <a:ext cx="10515600" cy="5457116"/>
          </a:xfrm>
        </p:spPr>
        <p:txBody>
          <a:bodyPr/>
          <a:lstStyle/>
          <a:p>
            <a:pPr marL="0" indent="0" algn="ctr">
              <a:buNone/>
            </a:pPr>
            <a:r>
              <a:rPr lang="es-MX" sz="3600" dirty="0"/>
              <a:t>Futuro</a:t>
            </a:r>
            <a:r>
              <a:rPr lang="es-MX" dirty="0"/>
              <a:t> </a:t>
            </a:r>
          </a:p>
          <a:p>
            <a:pPr marL="0" indent="0" algn="ctr">
              <a:buNone/>
            </a:pPr>
            <a:r>
              <a:rPr lang="es-MX" dirty="0"/>
              <a:t>¡DONDE QUIERO ESTAR! ¡DÓNDE NO QUIERO ESTAR!</a:t>
            </a:r>
          </a:p>
          <a:p>
            <a:pPr marL="0" indent="0">
              <a:buNone/>
            </a:pPr>
            <a:endParaRPr lang="es-MX" dirty="0"/>
          </a:p>
          <a:p>
            <a:pPr marL="0" indent="0">
              <a:buNone/>
            </a:pPr>
            <a:r>
              <a:rPr lang="es-MX" dirty="0"/>
              <a:t>Después del análisis del presente y del pasado del sistema, bien podemos empezar a imaginarnos el futuro que deseamos para nuestro sistema.</a:t>
            </a:r>
          </a:p>
          <a:p>
            <a:pPr marL="0" indent="0">
              <a:buNone/>
            </a:pPr>
            <a:endParaRPr lang="es-MX" dirty="0"/>
          </a:p>
          <a:p>
            <a:pPr marL="0" indent="0">
              <a:buNone/>
            </a:pPr>
            <a:r>
              <a:rPr lang="es-MX" dirty="0"/>
              <a:t>Hay que recordar que en el futuro, nuestro sistema seguirá estando íntimamente relacionado con su entorno, el cual lo rodeará pero el sistema no lo controlará.</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23786843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83D1DE56-AC7D-4B18-9740-BEEA017F00B8}"/>
              </a:ext>
            </a:extLst>
          </p:cNvPr>
          <p:cNvSpPr>
            <a:spLocks noGrp="1"/>
          </p:cNvSpPr>
          <p:nvPr>
            <p:ph idx="1"/>
          </p:nvPr>
        </p:nvSpPr>
        <p:spPr>
          <a:xfrm>
            <a:off x="838200" y="717631"/>
            <a:ext cx="10515600" cy="5359078"/>
          </a:xfrm>
        </p:spPr>
        <p:txBody>
          <a:bodyPr>
            <a:normAutofit fontScale="85000" lnSpcReduction="10000"/>
          </a:bodyPr>
          <a:lstStyle/>
          <a:p>
            <a:pPr marL="0" indent="0">
              <a:buNone/>
            </a:pPr>
            <a:endParaRPr lang="es-MX" sz="4100" dirty="0"/>
          </a:p>
          <a:p>
            <a:pPr marL="0" indent="0">
              <a:buNone/>
            </a:pPr>
            <a:endParaRPr lang="es-MX" sz="4100" dirty="0"/>
          </a:p>
          <a:p>
            <a:pPr marL="0" indent="0">
              <a:buNone/>
            </a:pPr>
            <a:r>
              <a:rPr lang="es-MX" sz="4100" dirty="0"/>
              <a:t>Para el estudio prospectivo es necesario, </a:t>
            </a:r>
            <a:r>
              <a:rPr lang="es-MX" sz="4100" b="1" i="1" dirty="0"/>
              <a:t>ubicarse en un futuro</a:t>
            </a:r>
            <a:r>
              <a:rPr lang="es-MX" sz="4100" dirty="0"/>
              <a:t>, cuyo horizonte temporal, dependerá del ciclo económico del sistema en estudio. </a:t>
            </a:r>
          </a:p>
          <a:p>
            <a:pPr marL="0" indent="0">
              <a:buNone/>
            </a:pPr>
            <a:r>
              <a:rPr lang="es-MX" sz="4100" dirty="0"/>
              <a:t>Para tal fin hacemos un breve ejercicio, que nos permite de manera fácil ubicarnos en el futuro (el estudio de los anteriores estadios temporales, nos facilita el proceso).</a:t>
            </a:r>
          </a:p>
          <a:p>
            <a:pPr marL="0" indent="0">
              <a:buNone/>
            </a:pPr>
            <a:endParaRPr lang="es-MX" sz="4100" dirty="0"/>
          </a:p>
          <a:p>
            <a:pPr marL="0" indent="0">
              <a:buNone/>
            </a:pPr>
            <a:endParaRPr lang="es-MX" dirty="0"/>
          </a:p>
          <a:p>
            <a:pPr marL="0" indent="0">
              <a:buNone/>
            </a:pPr>
            <a:r>
              <a:rPr lang="es-MX" dirty="0"/>
              <a:t> </a:t>
            </a:r>
          </a:p>
        </p:txBody>
      </p:sp>
    </p:spTree>
    <p:extLst>
      <p:ext uri="{BB962C8B-B14F-4D97-AF65-F5344CB8AC3E}">
        <p14:creationId xmlns:p14="http://schemas.microsoft.com/office/powerpoint/2010/main" val="11530239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74D7CBE-096F-4FDF-96A9-67D5CDA356D0}"/>
              </a:ext>
            </a:extLst>
          </p:cNvPr>
          <p:cNvSpPr>
            <a:spLocks noGrp="1"/>
          </p:cNvSpPr>
          <p:nvPr>
            <p:ph idx="1"/>
          </p:nvPr>
        </p:nvSpPr>
        <p:spPr>
          <a:xfrm>
            <a:off x="838200" y="810228"/>
            <a:ext cx="10515600" cy="5366735"/>
          </a:xfrm>
        </p:spPr>
        <p:txBody>
          <a:bodyPr/>
          <a:lstStyle/>
          <a:p>
            <a:pPr marL="0" indent="0" algn="ctr">
              <a:buNone/>
            </a:pPr>
            <a:endParaRPr lang="es-MX" sz="4400" dirty="0"/>
          </a:p>
          <a:p>
            <a:pPr marL="0" indent="0" algn="ctr">
              <a:buNone/>
            </a:pPr>
            <a:r>
              <a:rPr lang="es-MX" sz="4400" b="1" i="1" dirty="0"/>
              <a:t>La noticia del futuro</a:t>
            </a:r>
          </a:p>
          <a:p>
            <a:pPr marL="0" indent="0" algn="ctr">
              <a:buNone/>
            </a:pPr>
            <a:r>
              <a:rPr lang="es-MX" sz="4400" dirty="0"/>
              <a:t>Usted es un reportero comprometido socialmente y su editor le ha pedido que haciendo hincapié en la situación social que usted ha venido observado, describa su ciudad (nación) en una cuartilla.</a:t>
            </a:r>
          </a:p>
          <a:p>
            <a:pPr marL="0" indent="0">
              <a:buNone/>
            </a:pPr>
            <a:endParaRPr lang="es-MX" dirty="0"/>
          </a:p>
          <a:p>
            <a:pPr marL="0" indent="0">
              <a:buNone/>
            </a:pPr>
            <a:endParaRPr lang="es-MX" dirty="0"/>
          </a:p>
        </p:txBody>
      </p:sp>
    </p:spTree>
    <p:extLst>
      <p:ext uri="{BB962C8B-B14F-4D97-AF65-F5344CB8AC3E}">
        <p14:creationId xmlns:p14="http://schemas.microsoft.com/office/powerpoint/2010/main" val="23023538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A87E6E5-754D-4DEB-AE71-74123F67DD4D}"/>
              </a:ext>
            </a:extLst>
          </p:cNvPr>
          <p:cNvSpPr>
            <a:spLocks noGrp="1"/>
          </p:cNvSpPr>
          <p:nvPr>
            <p:ph idx="1"/>
          </p:nvPr>
        </p:nvSpPr>
        <p:spPr>
          <a:xfrm>
            <a:off x="838200" y="821803"/>
            <a:ext cx="10515600" cy="5355160"/>
          </a:xfrm>
        </p:spPr>
        <p:txBody>
          <a:bodyPr/>
          <a:lstStyle/>
          <a:p>
            <a:pPr marL="0" indent="0">
              <a:buNone/>
            </a:pPr>
            <a:r>
              <a:rPr lang="es-MX" dirty="0"/>
              <a:t>Al unir las diferentes propuestas de futuro, podemos considerar que ese es un entorno plausible de vivir en un horizonte temporal determinado.</a:t>
            </a:r>
          </a:p>
          <a:p>
            <a:pPr marL="0" indent="0">
              <a:buNone/>
            </a:pPr>
            <a:r>
              <a:rPr lang="es-MX" dirty="0"/>
              <a:t>Su organización nos permite un mejor manejo de esa información.</a:t>
            </a:r>
          </a:p>
          <a:p>
            <a:pPr marL="0" indent="0">
              <a:buNone/>
            </a:pPr>
            <a:endParaRPr lang="es-MX" dirty="0"/>
          </a:p>
          <a:p>
            <a:pPr marL="0" indent="0">
              <a:buNone/>
            </a:pPr>
            <a:endParaRPr lang="es-MX" dirty="0"/>
          </a:p>
        </p:txBody>
      </p:sp>
      <p:graphicFrame>
        <p:nvGraphicFramePr>
          <p:cNvPr id="4" name="Tabla 4">
            <a:extLst>
              <a:ext uri="{FF2B5EF4-FFF2-40B4-BE49-F238E27FC236}">
                <a16:creationId xmlns:a16="http://schemas.microsoft.com/office/drawing/2014/main" id="{49D61EE3-7D73-45FE-BB29-7E5E3329A864}"/>
              </a:ext>
            </a:extLst>
          </p:cNvPr>
          <p:cNvGraphicFramePr>
            <a:graphicFrameLocks noGrp="1"/>
          </p:cNvGraphicFramePr>
          <p:nvPr>
            <p:extLst>
              <p:ext uri="{D42A27DB-BD31-4B8C-83A1-F6EECF244321}">
                <p14:modId xmlns:p14="http://schemas.microsoft.com/office/powerpoint/2010/main" val="488525341"/>
              </p:ext>
            </p:extLst>
          </p:nvPr>
        </p:nvGraphicFramePr>
        <p:xfrm>
          <a:off x="1757680" y="3036146"/>
          <a:ext cx="8128000" cy="2225040"/>
        </p:xfrm>
        <a:graphic>
          <a:graphicData uri="http://schemas.openxmlformats.org/drawingml/2006/table">
            <a:tbl>
              <a:tblPr firstRow="1" bandRow="1">
                <a:tableStyleId>{5C22544A-7EE6-4342-B048-85BDC9FD1C3A}</a:tableStyleId>
              </a:tblPr>
              <a:tblGrid>
                <a:gridCol w="3261360">
                  <a:extLst>
                    <a:ext uri="{9D8B030D-6E8A-4147-A177-3AD203B41FA5}">
                      <a16:colId xmlns:a16="http://schemas.microsoft.com/office/drawing/2014/main" val="3305807074"/>
                    </a:ext>
                  </a:extLst>
                </a:gridCol>
                <a:gridCol w="4866640">
                  <a:extLst>
                    <a:ext uri="{9D8B030D-6E8A-4147-A177-3AD203B41FA5}">
                      <a16:colId xmlns:a16="http://schemas.microsoft.com/office/drawing/2014/main" val="2808474677"/>
                    </a:ext>
                  </a:extLst>
                </a:gridCol>
              </a:tblGrid>
              <a:tr h="370840">
                <a:tc>
                  <a:txBody>
                    <a:bodyPr/>
                    <a:lstStyle/>
                    <a:p>
                      <a:pPr algn="ctr"/>
                      <a:r>
                        <a:rPr lang="es-MX" dirty="0"/>
                        <a:t>Entorno</a:t>
                      </a:r>
                    </a:p>
                  </a:txBody>
                  <a:tcPr/>
                </a:tc>
                <a:tc>
                  <a:txBody>
                    <a:bodyPr/>
                    <a:lstStyle/>
                    <a:p>
                      <a:pPr algn="ctr"/>
                      <a:r>
                        <a:rPr lang="es-MX" dirty="0"/>
                        <a:t>Consideraciones</a:t>
                      </a:r>
                    </a:p>
                  </a:txBody>
                  <a:tcPr/>
                </a:tc>
                <a:extLst>
                  <a:ext uri="{0D108BD9-81ED-4DB2-BD59-A6C34878D82A}">
                    <a16:rowId xmlns:a16="http://schemas.microsoft.com/office/drawing/2014/main" val="1888355234"/>
                  </a:ext>
                </a:extLst>
              </a:tr>
              <a:tr h="370840">
                <a:tc>
                  <a:txBody>
                    <a:bodyPr/>
                    <a:lstStyle/>
                    <a:p>
                      <a:r>
                        <a:rPr lang="es-MX" dirty="0"/>
                        <a:t>Económico</a:t>
                      </a:r>
                    </a:p>
                  </a:txBody>
                  <a:tcPr/>
                </a:tc>
                <a:tc>
                  <a:txBody>
                    <a:bodyPr/>
                    <a:lstStyle/>
                    <a:p>
                      <a:r>
                        <a:rPr lang="es-MX" dirty="0"/>
                        <a:t>Propuestas por los diferentes participantes</a:t>
                      </a:r>
                    </a:p>
                  </a:txBody>
                  <a:tcPr/>
                </a:tc>
                <a:extLst>
                  <a:ext uri="{0D108BD9-81ED-4DB2-BD59-A6C34878D82A}">
                    <a16:rowId xmlns:a16="http://schemas.microsoft.com/office/drawing/2014/main" val="3750581301"/>
                  </a:ext>
                </a:extLst>
              </a:tr>
              <a:tr h="370840">
                <a:tc>
                  <a:txBody>
                    <a:bodyPr/>
                    <a:lstStyle/>
                    <a:p>
                      <a:r>
                        <a:rPr lang="es-MX" dirty="0"/>
                        <a:t>Político</a:t>
                      </a:r>
                    </a:p>
                  </a:txBody>
                  <a:tcPr/>
                </a:tc>
                <a:tc>
                  <a:txBody>
                    <a:bodyPr/>
                    <a:lstStyle/>
                    <a:p>
                      <a:endParaRPr lang="es-MX"/>
                    </a:p>
                  </a:txBody>
                  <a:tcPr/>
                </a:tc>
                <a:extLst>
                  <a:ext uri="{0D108BD9-81ED-4DB2-BD59-A6C34878D82A}">
                    <a16:rowId xmlns:a16="http://schemas.microsoft.com/office/drawing/2014/main" val="166470632"/>
                  </a:ext>
                </a:extLst>
              </a:tr>
              <a:tr h="370840">
                <a:tc>
                  <a:txBody>
                    <a:bodyPr/>
                    <a:lstStyle/>
                    <a:p>
                      <a:r>
                        <a:rPr lang="es-MX" dirty="0"/>
                        <a:t>Social</a:t>
                      </a:r>
                    </a:p>
                  </a:txBody>
                  <a:tcPr/>
                </a:tc>
                <a:tc>
                  <a:txBody>
                    <a:bodyPr/>
                    <a:lstStyle/>
                    <a:p>
                      <a:endParaRPr lang="es-MX"/>
                    </a:p>
                  </a:txBody>
                  <a:tcPr/>
                </a:tc>
                <a:extLst>
                  <a:ext uri="{0D108BD9-81ED-4DB2-BD59-A6C34878D82A}">
                    <a16:rowId xmlns:a16="http://schemas.microsoft.com/office/drawing/2014/main" val="2716744029"/>
                  </a:ext>
                </a:extLst>
              </a:tr>
              <a:tr h="370840">
                <a:tc>
                  <a:txBody>
                    <a:bodyPr/>
                    <a:lstStyle/>
                    <a:p>
                      <a:r>
                        <a:rPr lang="es-MX" dirty="0"/>
                        <a:t>Técnico del Sistema en estudio</a:t>
                      </a:r>
                    </a:p>
                  </a:txBody>
                  <a:tcPr/>
                </a:tc>
                <a:tc>
                  <a:txBody>
                    <a:bodyPr/>
                    <a:lstStyle/>
                    <a:p>
                      <a:endParaRPr lang="es-MX"/>
                    </a:p>
                  </a:txBody>
                  <a:tcPr/>
                </a:tc>
                <a:extLst>
                  <a:ext uri="{0D108BD9-81ED-4DB2-BD59-A6C34878D82A}">
                    <a16:rowId xmlns:a16="http://schemas.microsoft.com/office/drawing/2014/main" val="1700314203"/>
                  </a:ext>
                </a:extLst>
              </a:tr>
              <a:tr h="370840">
                <a:tc>
                  <a:txBody>
                    <a:bodyPr/>
                    <a:lstStyle/>
                    <a:p>
                      <a:r>
                        <a:rPr lang="es-MX" dirty="0"/>
                        <a:t>Otros</a:t>
                      </a:r>
                    </a:p>
                  </a:txBody>
                  <a:tcPr/>
                </a:tc>
                <a:tc>
                  <a:txBody>
                    <a:bodyPr/>
                    <a:lstStyle/>
                    <a:p>
                      <a:endParaRPr lang="es-MX" dirty="0"/>
                    </a:p>
                  </a:txBody>
                  <a:tcPr/>
                </a:tc>
                <a:extLst>
                  <a:ext uri="{0D108BD9-81ED-4DB2-BD59-A6C34878D82A}">
                    <a16:rowId xmlns:a16="http://schemas.microsoft.com/office/drawing/2014/main" val="508996916"/>
                  </a:ext>
                </a:extLst>
              </a:tr>
            </a:tbl>
          </a:graphicData>
        </a:graphic>
      </p:graphicFrame>
    </p:spTree>
    <p:extLst>
      <p:ext uri="{BB962C8B-B14F-4D97-AF65-F5344CB8AC3E}">
        <p14:creationId xmlns:p14="http://schemas.microsoft.com/office/powerpoint/2010/main" val="36441407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DEC709-99F2-4284-8CBF-41E37E2F5957}"/>
              </a:ext>
            </a:extLst>
          </p:cNvPr>
          <p:cNvSpPr>
            <a:spLocks noGrp="1"/>
          </p:cNvSpPr>
          <p:nvPr>
            <p:ph idx="1"/>
          </p:nvPr>
        </p:nvSpPr>
        <p:spPr>
          <a:xfrm>
            <a:off x="838200" y="690880"/>
            <a:ext cx="10515600" cy="5486083"/>
          </a:xfrm>
        </p:spPr>
        <p:txBody>
          <a:bodyPr/>
          <a:lstStyle/>
          <a:p>
            <a:pPr marL="0" indent="0">
              <a:buNone/>
            </a:pPr>
            <a:r>
              <a:rPr lang="es-MX" dirty="0"/>
              <a:t>Con estas consideraciones ordenadas, podemos comparar los diferentes futuros del sistema y proponer líneas de acción genéricas, exclusivas para el futuro que consideremos el más adecuado o deseado.</a:t>
            </a:r>
          </a:p>
          <a:p>
            <a:pPr marL="0" indent="0">
              <a:buNone/>
            </a:pPr>
            <a:endParaRPr lang="es-MX" dirty="0"/>
          </a:p>
        </p:txBody>
      </p:sp>
      <p:graphicFrame>
        <p:nvGraphicFramePr>
          <p:cNvPr id="4" name="Tabla 4">
            <a:extLst>
              <a:ext uri="{FF2B5EF4-FFF2-40B4-BE49-F238E27FC236}">
                <a16:creationId xmlns:a16="http://schemas.microsoft.com/office/drawing/2014/main" id="{20FA314E-3FC8-4DC2-83F5-D6EADA8EB1C9}"/>
              </a:ext>
            </a:extLst>
          </p:cNvPr>
          <p:cNvGraphicFramePr>
            <a:graphicFrameLocks noGrp="1"/>
          </p:cNvGraphicFramePr>
          <p:nvPr>
            <p:extLst>
              <p:ext uri="{D42A27DB-BD31-4B8C-83A1-F6EECF244321}">
                <p14:modId xmlns:p14="http://schemas.microsoft.com/office/powerpoint/2010/main" val="4206523998"/>
              </p:ext>
            </p:extLst>
          </p:nvPr>
        </p:nvGraphicFramePr>
        <p:xfrm>
          <a:off x="838200" y="2507826"/>
          <a:ext cx="10185399" cy="3408680"/>
        </p:xfrm>
        <a:graphic>
          <a:graphicData uri="http://schemas.openxmlformats.org/drawingml/2006/table">
            <a:tbl>
              <a:tblPr firstRow="1" bandRow="1">
                <a:tableStyleId>{5C22544A-7EE6-4342-B048-85BDC9FD1C3A}</a:tableStyleId>
              </a:tblPr>
              <a:tblGrid>
                <a:gridCol w="1985833">
                  <a:extLst>
                    <a:ext uri="{9D8B030D-6E8A-4147-A177-3AD203B41FA5}">
                      <a16:colId xmlns:a16="http://schemas.microsoft.com/office/drawing/2014/main" val="1195641156"/>
                    </a:ext>
                  </a:extLst>
                </a:gridCol>
                <a:gridCol w="1332429">
                  <a:extLst>
                    <a:ext uri="{9D8B030D-6E8A-4147-A177-3AD203B41FA5}">
                      <a16:colId xmlns:a16="http://schemas.microsoft.com/office/drawing/2014/main" val="3605256777"/>
                    </a:ext>
                  </a:extLst>
                </a:gridCol>
                <a:gridCol w="2356098">
                  <a:extLst>
                    <a:ext uri="{9D8B030D-6E8A-4147-A177-3AD203B41FA5}">
                      <a16:colId xmlns:a16="http://schemas.microsoft.com/office/drawing/2014/main" val="3150596037"/>
                    </a:ext>
                  </a:extLst>
                </a:gridCol>
                <a:gridCol w="2611120">
                  <a:extLst>
                    <a:ext uri="{9D8B030D-6E8A-4147-A177-3AD203B41FA5}">
                      <a16:colId xmlns:a16="http://schemas.microsoft.com/office/drawing/2014/main" val="4259050896"/>
                    </a:ext>
                  </a:extLst>
                </a:gridCol>
                <a:gridCol w="1899919">
                  <a:extLst>
                    <a:ext uri="{9D8B030D-6E8A-4147-A177-3AD203B41FA5}">
                      <a16:colId xmlns:a16="http://schemas.microsoft.com/office/drawing/2014/main" val="1092504895"/>
                    </a:ext>
                  </a:extLst>
                </a:gridCol>
              </a:tblGrid>
              <a:tr h="370840">
                <a:tc>
                  <a:txBody>
                    <a:bodyPr/>
                    <a:lstStyle/>
                    <a:p>
                      <a:pPr algn="ctr"/>
                      <a:r>
                        <a:rPr lang="es-MX" sz="2400" u="sng" dirty="0"/>
                        <a:t>Futuros propuestos</a:t>
                      </a:r>
                    </a:p>
                  </a:txBody>
                  <a:tcPr/>
                </a:tc>
                <a:tc>
                  <a:txBody>
                    <a:bodyPr/>
                    <a:lstStyle/>
                    <a:p>
                      <a:pPr algn="ctr"/>
                      <a:r>
                        <a:rPr lang="es-MX" sz="2400" u="sng" dirty="0"/>
                        <a:t>Posible</a:t>
                      </a:r>
                    </a:p>
                    <a:p>
                      <a:pPr algn="ctr"/>
                      <a:r>
                        <a:rPr lang="es-MX" sz="2400" dirty="0"/>
                        <a:t>Si o No</a:t>
                      </a:r>
                    </a:p>
                  </a:txBody>
                  <a:tcPr/>
                </a:tc>
                <a:tc>
                  <a:txBody>
                    <a:bodyPr/>
                    <a:lstStyle/>
                    <a:p>
                      <a:pPr algn="ctr"/>
                      <a:r>
                        <a:rPr lang="es-MX" sz="2400" u="sng" dirty="0"/>
                        <a:t>Probable</a:t>
                      </a:r>
                    </a:p>
                    <a:p>
                      <a:pPr algn="ctr"/>
                      <a:r>
                        <a:rPr lang="es-MX" sz="2400" dirty="0"/>
                        <a:t>Probabilidad </a:t>
                      </a:r>
                    </a:p>
                    <a:p>
                      <a:pPr algn="ctr"/>
                      <a:r>
                        <a:rPr lang="es-MX" sz="2400" dirty="0"/>
                        <a:t>de 1 hasta 99 %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u="sng" dirty="0"/>
                        <a:t>Competitividad</a:t>
                      </a:r>
                    </a:p>
                    <a:p>
                      <a:pPr algn="ctr"/>
                      <a:r>
                        <a:rPr lang="es-MX" sz="2400" u="none" dirty="0"/>
                        <a:t>Posicionamiento</a:t>
                      </a:r>
                      <a:r>
                        <a:rPr lang="es-MX" sz="2400" dirty="0"/>
                        <a:t> para el sistema </a:t>
                      </a:r>
                    </a:p>
                    <a:p>
                      <a:pPr algn="ctr"/>
                      <a:r>
                        <a:rPr lang="es-MX" sz="2400" dirty="0"/>
                        <a:t>Valores del 1 al 10</a:t>
                      </a:r>
                    </a:p>
                  </a:txBody>
                  <a:tcPr/>
                </a:tc>
                <a:tc>
                  <a:txBody>
                    <a:bodyPr/>
                    <a:lstStyle/>
                    <a:p>
                      <a:pPr algn="ctr"/>
                      <a:r>
                        <a:rPr lang="es-MX" sz="2400" u="sng" dirty="0"/>
                        <a:t>Valor ponderado</a:t>
                      </a:r>
                    </a:p>
                  </a:txBody>
                  <a:tcPr/>
                </a:tc>
                <a:extLst>
                  <a:ext uri="{0D108BD9-81ED-4DB2-BD59-A6C34878D82A}">
                    <a16:rowId xmlns:a16="http://schemas.microsoft.com/office/drawing/2014/main" val="299782204"/>
                  </a:ext>
                </a:extLst>
              </a:tr>
              <a:tr h="370840">
                <a:tc>
                  <a:txBody>
                    <a:bodyPr/>
                    <a:lstStyle/>
                    <a:p>
                      <a:pPr algn="ctr"/>
                      <a:r>
                        <a:rPr lang="es-MX" dirty="0"/>
                        <a:t>1 Ejemplo</a:t>
                      </a:r>
                    </a:p>
                  </a:txBody>
                  <a:tcPr/>
                </a:tc>
                <a:tc>
                  <a:txBody>
                    <a:bodyPr/>
                    <a:lstStyle/>
                    <a:p>
                      <a:pPr algn="ctr"/>
                      <a:r>
                        <a:rPr lang="es-MX" dirty="0"/>
                        <a:t>Si </a:t>
                      </a:r>
                    </a:p>
                  </a:txBody>
                  <a:tcPr/>
                </a:tc>
                <a:tc>
                  <a:txBody>
                    <a:bodyPr/>
                    <a:lstStyle/>
                    <a:p>
                      <a:pPr algn="ctr"/>
                      <a:r>
                        <a:rPr lang="es-MX" dirty="0"/>
                        <a:t>45</a:t>
                      </a:r>
                    </a:p>
                  </a:txBody>
                  <a:tcPr/>
                </a:tc>
                <a:tc>
                  <a:txBody>
                    <a:bodyPr/>
                    <a:lstStyle/>
                    <a:p>
                      <a:pPr algn="ctr"/>
                      <a:r>
                        <a:rPr lang="es-MX" dirty="0"/>
                        <a:t>8</a:t>
                      </a:r>
                    </a:p>
                  </a:txBody>
                  <a:tcPr/>
                </a:tc>
                <a:tc>
                  <a:txBody>
                    <a:bodyPr/>
                    <a:lstStyle/>
                    <a:p>
                      <a:pPr algn="ctr"/>
                      <a:r>
                        <a:rPr lang="es-MX" dirty="0"/>
                        <a:t>0.45 × 8 = 3.6</a:t>
                      </a:r>
                    </a:p>
                  </a:txBody>
                  <a:tcPr/>
                </a:tc>
                <a:extLst>
                  <a:ext uri="{0D108BD9-81ED-4DB2-BD59-A6C34878D82A}">
                    <a16:rowId xmlns:a16="http://schemas.microsoft.com/office/drawing/2014/main" val="4085576606"/>
                  </a:ext>
                </a:extLst>
              </a:tr>
              <a:tr h="370840">
                <a:tc>
                  <a:txBody>
                    <a:bodyPr/>
                    <a:lstStyle/>
                    <a:p>
                      <a:pPr algn="ctr"/>
                      <a:r>
                        <a:rPr lang="es-MX" dirty="0"/>
                        <a:t>2 Ejemplo</a:t>
                      </a:r>
                    </a:p>
                  </a:txBody>
                  <a:tcPr/>
                </a:tc>
                <a:tc>
                  <a:txBody>
                    <a:bodyPr/>
                    <a:lstStyle/>
                    <a:p>
                      <a:pPr algn="ctr"/>
                      <a:r>
                        <a:rPr lang="es-MX" dirty="0"/>
                        <a:t>No</a:t>
                      </a:r>
                    </a:p>
                  </a:txBody>
                  <a:tcPr/>
                </a:tc>
                <a:tc>
                  <a:txBody>
                    <a:bodyPr/>
                    <a:lstStyle/>
                    <a:p>
                      <a:pPr algn="ctr"/>
                      <a:endParaRPr lang="es-MX"/>
                    </a:p>
                  </a:txBody>
                  <a:tcPr/>
                </a:tc>
                <a:tc>
                  <a:txBody>
                    <a:bodyPr/>
                    <a:lstStyle/>
                    <a:p>
                      <a:pPr algn="ctr"/>
                      <a:endParaRPr lang="es-MX"/>
                    </a:p>
                  </a:txBody>
                  <a:tcPr/>
                </a:tc>
                <a:tc>
                  <a:txBody>
                    <a:bodyPr/>
                    <a:lstStyle/>
                    <a:p>
                      <a:pPr algn="ctr"/>
                      <a:endParaRPr lang="es-MX"/>
                    </a:p>
                  </a:txBody>
                  <a:tcPr/>
                </a:tc>
                <a:extLst>
                  <a:ext uri="{0D108BD9-81ED-4DB2-BD59-A6C34878D82A}">
                    <a16:rowId xmlns:a16="http://schemas.microsoft.com/office/drawing/2014/main" val="1060283637"/>
                  </a:ext>
                </a:extLst>
              </a:tr>
              <a:tr h="370840">
                <a:tc>
                  <a:txBody>
                    <a:bodyPr/>
                    <a:lstStyle/>
                    <a:p>
                      <a:pPr algn="ctr"/>
                      <a:r>
                        <a:rPr lang="es-MX" dirty="0"/>
                        <a:t>3 Ejemplo</a:t>
                      </a:r>
                    </a:p>
                  </a:txBody>
                  <a:tcPr/>
                </a:tc>
                <a:tc>
                  <a:txBody>
                    <a:bodyPr/>
                    <a:lstStyle/>
                    <a:p>
                      <a:pPr algn="ctr"/>
                      <a:r>
                        <a:rPr lang="es-MX" dirty="0"/>
                        <a:t>Si</a:t>
                      </a:r>
                    </a:p>
                  </a:txBody>
                  <a:tcPr/>
                </a:tc>
                <a:tc>
                  <a:txBody>
                    <a:bodyPr/>
                    <a:lstStyle/>
                    <a:p>
                      <a:pPr algn="ctr"/>
                      <a:r>
                        <a:rPr lang="es-MX" dirty="0"/>
                        <a:t>60</a:t>
                      </a:r>
                    </a:p>
                  </a:txBody>
                  <a:tcPr/>
                </a:tc>
                <a:tc>
                  <a:txBody>
                    <a:bodyPr/>
                    <a:lstStyle/>
                    <a:p>
                      <a:pPr algn="ctr"/>
                      <a:r>
                        <a:rPr lang="es-MX" dirty="0"/>
                        <a:t>7</a:t>
                      </a:r>
                    </a:p>
                  </a:txBody>
                  <a:tcPr/>
                </a:tc>
                <a:tc>
                  <a:txBody>
                    <a:bodyPr/>
                    <a:lstStyle/>
                    <a:p>
                      <a:pPr algn="ctr"/>
                      <a:r>
                        <a:rPr lang="es-MX" dirty="0"/>
                        <a:t>0.6 × 7= 4.2 *</a:t>
                      </a:r>
                    </a:p>
                  </a:txBody>
                  <a:tcPr/>
                </a:tc>
                <a:extLst>
                  <a:ext uri="{0D108BD9-81ED-4DB2-BD59-A6C34878D82A}">
                    <a16:rowId xmlns:a16="http://schemas.microsoft.com/office/drawing/2014/main" val="2973589789"/>
                  </a:ext>
                </a:extLst>
              </a:tr>
              <a:tr h="370840">
                <a:tc>
                  <a:txBody>
                    <a:bodyPr/>
                    <a:lstStyle/>
                    <a:p>
                      <a:pPr algn="ctr"/>
                      <a:endParaRPr lang="es-MX" dirty="0"/>
                    </a:p>
                  </a:txBody>
                  <a:tcPr/>
                </a:tc>
                <a:tc>
                  <a:txBody>
                    <a:bodyPr/>
                    <a:lstStyle/>
                    <a:p>
                      <a:pPr algn="ctr"/>
                      <a:endParaRPr lang="es-MX"/>
                    </a:p>
                  </a:txBody>
                  <a:tcPr/>
                </a:tc>
                <a:tc>
                  <a:txBody>
                    <a:bodyPr/>
                    <a:lstStyle/>
                    <a:p>
                      <a:pPr algn="ctr"/>
                      <a:endParaRPr lang="es-MX"/>
                    </a:p>
                  </a:txBody>
                  <a:tcPr/>
                </a:tc>
                <a:tc>
                  <a:txBody>
                    <a:bodyPr/>
                    <a:lstStyle/>
                    <a:p>
                      <a:pPr algn="ctr"/>
                      <a:endParaRPr lang="es-MX"/>
                    </a:p>
                  </a:txBody>
                  <a:tcPr/>
                </a:tc>
                <a:tc>
                  <a:txBody>
                    <a:bodyPr/>
                    <a:lstStyle/>
                    <a:p>
                      <a:pPr algn="ctr"/>
                      <a:endParaRPr lang="es-MX" dirty="0"/>
                    </a:p>
                  </a:txBody>
                  <a:tcPr/>
                </a:tc>
                <a:extLst>
                  <a:ext uri="{0D108BD9-81ED-4DB2-BD59-A6C34878D82A}">
                    <a16:rowId xmlns:a16="http://schemas.microsoft.com/office/drawing/2014/main" val="1988153319"/>
                  </a:ext>
                </a:extLst>
              </a:tr>
              <a:tr h="370840">
                <a:tc gridSpan="5">
                  <a:txBody>
                    <a:bodyPr/>
                    <a:lstStyle/>
                    <a:p>
                      <a:r>
                        <a:rPr lang="es-MX" dirty="0"/>
                        <a:t>Futuro 3, se recomienda que se use como futuro deseado, es decir la Visión del Sistema</a:t>
                      </a:r>
                    </a:p>
                  </a:txBody>
                  <a:tcPr/>
                </a:tc>
                <a:tc hMerge="1">
                  <a:txBody>
                    <a:bodyPr/>
                    <a:lstStyle/>
                    <a:p>
                      <a:endParaRPr lang="es-MX"/>
                    </a:p>
                  </a:txBody>
                  <a:tcPr/>
                </a:tc>
                <a:tc hMerge="1">
                  <a:txBody>
                    <a:bodyPr/>
                    <a:lstStyle/>
                    <a:p>
                      <a:endParaRPr lang="es-MX" dirty="0"/>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4274796643"/>
                  </a:ext>
                </a:extLst>
              </a:tr>
            </a:tbl>
          </a:graphicData>
        </a:graphic>
      </p:graphicFrame>
    </p:spTree>
    <p:extLst>
      <p:ext uri="{BB962C8B-B14F-4D97-AF65-F5344CB8AC3E}">
        <p14:creationId xmlns:p14="http://schemas.microsoft.com/office/powerpoint/2010/main" val="42377645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2EC384D2-9DD2-4D79-AD2B-5BD29768C7EB}"/>
              </a:ext>
            </a:extLst>
          </p:cNvPr>
          <p:cNvSpPr>
            <a:spLocks noGrp="1"/>
          </p:cNvSpPr>
          <p:nvPr>
            <p:ph idx="1"/>
          </p:nvPr>
        </p:nvSpPr>
        <p:spPr>
          <a:xfrm>
            <a:off x="716280" y="758824"/>
            <a:ext cx="10515600" cy="5418455"/>
          </a:xfrm>
        </p:spPr>
        <p:txBody>
          <a:bodyPr>
            <a:normAutofit/>
          </a:bodyPr>
          <a:lstStyle/>
          <a:p>
            <a:pPr marL="0" indent="0">
              <a:buNone/>
            </a:pPr>
            <a:r>
              <a:rPr lang="es-MX" sz="3200" dirty="0"/>
              <a:t>El futuro deseado (prospectivo) se compara con el futuro inercial (integrado por las proyecciones y el diagnóstico) estableciendo un diferencial entre lo que puedo tener como futuro si continúo haciendo lo que estoy haciendo (proceso inercial) y con el futuro deseado (prospectivo).</a:t>
            </a:r>
          </a:p>
          <a:p>
            <a:pPr marL="0" indent="0">
              <a:buNone/>
            </a:pPr>
            <a:endParaRPr lang="es-MX" sz="3200" dirty="0"/>
          </a:p>
          <a:p>
            <a:pPr marL="0" indent="0">
              <a:buNone/>
            </a:pPr>
            <a:r>
              <a:rPr lang="es-MX" sz="3200" dirty="0"/>
              <a:t>Ese diferencial, es lo que nos interesa ya que deberemos estructurar, integrar y aplicar estrategias, las cuales estarán orientadas a disminuir y en el mejor de los casos eliminar el diferencial (llamado brecha), con la finalidad de llegar al futuro deseado.</a:t>
            </a:r>
          </a:p>
        </p:txBody>
      </p:sp>
    </p:spTree>
    <p:extLst>
      <p:ext uri="{BB962C8B-B14F-4D97-AF65-F5344CB8AC3E}">
        <p14:creationId xmlns:p14="http://schemas.microsoft.com/office/powerpoint/2010/main" val="14208344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6AD3A5B0-DC40-4E74-8AF6-D34782FEE469}"/>
              </a:ext>
            </a:extLst>
          </p:cNvPr>
          <p:cNvSpPr>
            <a:spLocks noGrp="1"/>
          </p:cNvSpPr>
          <p:nvPr>
            <p:ph idx="1"/>
          </p:nvPr>
        </p:nvSpPr>
        <p:spPr>
          <a:xfrm>
            <a:off x="838200" y="731520"/>
            <a:ext cx="10515600" cy="5445443"/>
          </a:xfrm>
        </p:spPr>
        <p:txBody>
          <a:bodyPr>
            <a:normAutofit/>
          </a:bodyPr>
          <a:lstStyle/>
          <a:p>
            <a:pPr marL="0" indent="0">
              <a:buNone/>
            </a:pPr>
            <a:r>
              <a:rPr lang="es-MX" sz="4000" dirty="0"/>
              <a:t>El problema que ahora se nos presenta es que tenemos muchas estrategias propuestas…</a:t>
            </a:r>
          </a:p>
          <a:p>
            <a:pPr marL="0" indent="0">
              <a:buNone/>
            </a:pPr>
            <a:endParaRPr lang="es-MX" sz="4000" dirty="0"/>
          </a:p>
          <a:p>
            <a:pPr marL="0" indent="0">
              <a:buNone/>
            </a:pPr>
            <a:r>
              <a:rPr lang="es-MX" sz="4000" dirty="0"/>
              <a:t>Entonces debemos seleccionar aquellas que tengan un mayor impacto en el sistema; para lo cual, lo primero que haremos es integrar un listado con las estrategias propuestas en los análisis del presente, pasado y futuro, indicando su finalidad en cada una de ellas.</a:t>
            </a:r>
          </a:p>
        </p:txBody>
      </p:sp>
    </p:spTree>
    <p:extLst>
      <p:ext uri="{BB962C8B-B14F-4D97-AF65-F5344CB8AC3E}">
        <p14:creationId xmlns:p14="http://schemas.microsoft.com/office/powerpoint/2010/main" val="1306049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4CD8BB9F-DCED-43C6-8071-DC5E8E88D2A2}"/>
              </a:ext>
            </a:extLst>
          </p:cNvPr>
          <p:cNvSpPr>
            <a:spLocks noGrp="1"/>
          </p:cNvSpPr>
          <p:nvPr>
            <p:ph idx="1"/>
          </p:nvPr>
        </p:nvSpPr>
        <p:spPr>
          <a:xfrm>
            <a:off x="838200" y="731520"/>
            <a:ext cx="10515600" cy="5445443"/>
          </a:xfrm>
        </p:spPr>
        <p:txBody>
          <a:bodyPr/>
          <a:lstStyle/>
          <a:p>
            <a:pPr marL="0" indent="0">
              <a:buNone/>
            </a:pPr>
            <a:r>
              <a:rPr lang="es-MX" sz="3600" dirty="0"/>
              <a:t>Aquellas cuya finalidad es igual o similar, se fusionan en una sola; así reduciremos el número de estrategias cuando menos en un cincuenta porciento.</a:t>
            </a:r>
          </a:p>
          <a:p>
            <a:pPr marL="0" indent="0">
              <a:buNone/>
            </a:pPr>
            <a:r>
              <a:rPr lang="es-MX" sz="3600" dirty="0"/>
              <a:t>A este listado lo llamaremos estrategias integrales del sistema.</a:t>
            </a:r>
          </a:p>
          <a:p>
            <a:pPr marL="0" indent="0">
              <a:buNone/>
            </a:pPr>
            <a:r>
              <a:rPr lang="es-MX" sz="3600" dirty="0"/>
              <a:t>Y con él haremos un análisis estructural, el cual nos permite identificar aquellas estrategias, que por sus efectos en el sistema las podemos considerar como más importantes y las denominamos “Estrategias Motrices</a:t>
            </a:r>
          </a:p>
          <a:p>
            <a:pPr marL="0" indent="0">
              <a:buNone/>
            </a:pPr>
            <a:endParaRPr lang="es-MX" dirty="0"/>
          </a:p>
        </p:txBody>
      </p:sp>
    </p:spTree>
    <p:extLst>
      <p:ext uri="{BB962C8B-B14F-4D97-AF65-F5344CB8AC3E}">
        <p14:creationId xmlns:p14="http://schemas.microsoft.com/office/powerpoint/2010/main" val="16386303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D8D53B75-71FD-48C4-AA65-7AAEDCE40BD9}"/>
              </a:ext>
            </a:extLst>
          </p:cNvPr>
          <p:cNvGraphicFramePr>
            <a:graphicFrameLocks noGrp="1"/>
          </p:cNvGraphicFramePr>
          <p:nvPr>
            <p:ph idx="1"/>
            <p:extLst>
              <p:ext uri="{D42A27DB-BD31-4B8C-83A1-F6EECF244321}">
                <p14:modId xmlns:p14="http://schemas.microsoft.com/office/powerpoint/2010/main" val="3096041609"/>
              </p:ext>
            </p:extLst>
          </p:nvPr>
        </p:nvGraphicFramePr>
        <p:xfrm>
          <a:off x="1857983" y="97272"/>
          <a:ext cx="6673174" cy="6630425"/>
        </p:xfrm>
        <a:graphic>
          <a:graphicData uri="http://schemas.openxmlformats.org/drawingml/2006/table">
            <a:tbl>
              <a:tblPr firstRow="1" firstCol="1" bandRow="1">
                <a:tableStyleId>{5C22544A-7EE6-4342-B048-85BDC9FD1C3A}</a:tableStyleId>
              </a:tblPr>
              <a:tblGrid>
                <a:gridCol w="1741251">
                  <a:extLst>
                    <a:ext uri="{9D8B030D-6E8A-4147-A177-3AD203B41FA5}">
                      <a16:colId xmlns:a16="http://schemas.microsoft.com/office/drawing/2014/main" val="1551285830"/>
                    </a:ext>
                  </a:extLst>
                </a:gridCol>
                <a:gridCol w="700392">
                  <a:extLst>
                    <a:ext uri="{9D8B030D-6E8A-4147-A177-3AD203B41FA5}">
                      <a16:colId xmlns:a16="http://schemas.microsoft.com/office/drawing/2014/main" val="2443553282"/>
                    </a:ext>
                  </a:extLst>
                </a:gridCol>
                <a:gridCol w="924127">
                  <a:extLst>
                    <a:ext uri="{9D8B030D-6E8A-4147-A177-3AD203B41FA5}">
                      <a16:colId xmlns:a16="http://schemas.microsoft.com/office/drawing/2014/main" val="4240579979"/>
                    </a:ext>
                  </a:extLst>
                </a:gridCol>
                <a:gridCol w="787941">
                  <a:extLst>
                    <a:ext uri="{9D8B030D-6E8A-4147-A177-3AD203B41FA5}">
                      <a16:colId xmlns:a16="http://schemas.microsoft.com/office/drawing/2014/main" val="1403849422"/>
                    </a:ext>
                  </a:extLst>
                </a:gridCol>
                <a:gridCol w="758757">
                  <a:extLst>
                    <a:ext uri="{9D8B030D-6E8A-4147-A177-3AD203B41FA5}">
                      <a16:colId xmlns:a16="http://schemas.microsoft.com/office/drawing/2014/main" val="4287981623"/>
                    </a:ext>
                  </a:extLst>
                </a:gridCol>
                <a:gridCol w="661595">
                  <a:extLst>
                    <a:ext uri="{9D8B030D-6E8A-4147-A177-3AD203B41FA5}">
                      <a16:colId xmlns:a16="http://schemas.microsoft.com/office/drawing/2014/main" val="3798243552"/>
                    </a:ext>
                  </a:extLst>
                </a:gridCol>
                <a:gridCol w="1099111">
                  <a:extLst>
                    <a:ext uri="{9D8B030D-6E8A-4147-A177-3AD203B41FA5}">
                      <a16:colId xmlns:a16="http://schemas.microsoft.com/office/drawing/2014/main" val="2509701780"/>
                    </a:ext>
                  </a:extLst>
                </a:gridCol>
              </a:tblGrid>
              <a:tr h="928373">
                <a:tc>
                  <a:txBody>
                    <a:bodyPr/>
                    <a:lstStyle/>
                    <a:p>
                      <a:pPr>
                        <a:lnSpc>
                          <a:spcPct val="120000"/>
                        </a:lnSpc>
                        <a:spcBef>
                          <a:spcPts val="600"/>
                        </a:spcBef>
                        <a:spcAft>
                          <a:spcPts val="600"/>
                        </a:spcAft>
                      </a:pPr>
                      <a:r>
                        <a:rPr lang="es-ES" sz="2800" dirty="0">
                          <a:effectLst/>
                        </a:rPr>
                        <a:t>Afectación</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E1</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E2</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E3</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E4</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E5</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68680678"/>
                  </a:ext>
                </a:extLst>
              </a:tr>
              <a:tr h="446840">
                <a:tc>
                  <a:txBody>
                    <a:bodyPr/>
                    <a:lstStyle/>
                    <a:p>
                      <a:pPr>
                        <a:lnSpc>
                          <a:spcPct val="120000"/>
                        </a:lnSpc>
                        <a:spcBef>
                          <a:spcPts val="600"/>
                        </a:spcBef>
                        <a:spcAft>
                          <a:spcPts val="600"/>
                        </a:spcAft>
                      </a:pPr>
                      <a:r>
                        <a:rPr lang="es-ES" sz="2800">
                          <a:effectLst/>
                        </a:rPr>
                        <a:t>E1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X</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rgbClr val="FF0000"/>
                    </a:solidFill>
                  </a:tcPr>
                </a:tc>
                <a:tc>
                  <a:txBody>
                    <a:bodyPr/>
                    <a:lstStyle/>
                    <a:p>
                      <a:pPr>
                        <a:lnSpc>
                          <a:spcPct val="120000"/>
                        </a:lnSpc>
                        <a:spcBef>
                          <a:spcPts val="600"/>
                        </a:spcBef>
                        <a:spcAft>
                          <a:spcPts val="600"/>
                        </a:spcAft>
                      </a:pPr>
                      <a:r>
                        <a:rPr lang="es-ES" sz="2800" dirty="0">
                          <a:effectLst/>
                        </a:rPr>
                        <a:t>5</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9</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b="1" i="1" dirty="0">
                          <a:effectLst/>
                        </a:rPr>
                        <a:t>16</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41009685"/>
                  </a:ext>
                </a:extLst>
              </a:tr>
              <a:tr h="446840">
                <a:tc>
                  <a:txBody>
                    <a:bodyPr/>
                    <a:lstStyle/>
                    <a:p>
                      <a:pPr>
                        <a:lnSpc>
                          <a:spcPct val="120000"/>
                        </a:lnSpc>
                        <a:spcBef>
                          <a:spcPts val="600"/>
                        </a:spcBef>
                        <a:spcAft>
                          <a:spcPts val="600"/>
                        </a:spcAft>
                      </a:pPr>
                      <a:r>
                        <a:rPr lang="es-ES" sz="2800">
                          <a:effectLst/>
                        </a:rPr>
                        <a:t>E2</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X</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rgbClr val="FF0000"/>
                    </a:solidFill>
                  </a:tcPr>
                </a:tc>
                <a:tc>
                  <a:txBody>
                    <a:bodyPr/>
                    <a:lstStyle/>
                    <a:p>
                      <a:pPr>
                        <a:lnSpc>
                          <a:spcPct val="120000"/>
                        </a:lnSpc>
                        <a:spcBef>
                          <a:spcPts val="600"/>
                        </a:spcBef>
                        <a:spcAft>
                          <a:spcPts val="600"/>
                        </a:spcAft>
                      </a:pPr>
                      <a:r>
                        <a:rPr lang="es-ES" sz="2800" dirty="0">
                          <a:effectLst/>
                        </a:rPr>
                        <a:t>9</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1</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b="1" i="1" dirty="0">
                          <a:effectLst/>
                        </a:rPr>
                        <a:t>12</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4855751"/>
                  </a:ext>
                </a:extLst>
              </a:tr>
              <a:tr h="446840">
                <a:tc>
                  <a:txBody>
                    <a:bodyPr/>
                    <a:lstStyle/>
                    <a:p>
                      <a:pPr>
                        <a:lnSpc>
                          <a:spcPct val="120000"/>
                        </a:lnSpc>
                        <a:spcBef>
                          <a:spcPts val="600"/>
                        </a:spcBef>
                        <a:spcAft>
                          <a:spcPts val="600"/>
                        </a:spcAft>
                      </a:pPr>
                      <a:r>
                        <a:rPr lang="es-ES" sz="2800">
                          <a:effectLst/>
                        </a:rPr>
                        <a:t>E3</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9</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X</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rgbClr val="FF0000"/>
                    </a:solidFill>
                  </a:tcPr>
                </a:tc>
                <a:tc>
                  <a:txBody>
                    <a:bodyPr/>
                    <a:lstStyle/>
                    <a:p>
                      <a:pPr>
                        <a:lnSpc>
                          <a:spcPct val="120000"/>
                        </a:lnSpc>
                        <a:spcBef>
                          <a:spcPts val="600"/>
                        </a:spcBef>
                        <a:spcAft>
                          <a:spcPts val="600"/>
                        </a:spcAft>
                      </a:pPr>
                      <a:r>
                        <a:rPr lang="es-ES" sz="2800" dirty="0">
                          <a:effectLst/>
                        </a:rPr>
                        <a:t>5</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9</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b="1" i="1" dirty="0">
                          <a:effectLst/>
                        </a:rPr>
                        <a:t>28</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03895412"/>
                  </a:ext>
                </a:extLst>
              </a:tr>
              <a:tr h="446840">
                <a:tc>
                  <a:txBody>
                    <a:bodyPr/>
                    <a:lstStyle/>
                    <a:p>
                      <a:pPr>
                        <a:lnSpc>
                          <a:spcPct val="120000"/>
                        </a:lnSpc>
                        <a:spcBef>
                          <a:spcPts val="600"/>
                        </a:spcBef>
                        <a:spcAft>
                          <a:spcPts val="600"/>
                        </a:spcAft>
                      </a:pPr>
                      <a:r>
                        <a:rPr lang="es-ES" sz="2800">
                          <a:effectLst/>
                        </a:rPr>
                        <a:t>E4</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X</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rgbClr val="FF0000"/>
                    </a:solidFill>
                  </a:tcPr>
                </a:tc>
                <a:tc>
                  <a:txBody>
                    <a:bodyPr/>
                    <a:lstStyle/>
                    <a:p>
                      <a:pPr>
                        <a:lnSpc>
                          <a:spcPct val="120000"/>
                        </a:lnSpc>
                        <a:spcBef>
                          <a:spcPts val="600"/>
                        </a:spcBef>
                        <a:spcAft>
                          <a:spcPts val="600"/>
                        </a:spcAft>
                      </a:pPr>
                      <a:r>
                        <a:rPr lang="es-ES" sz="2800" dirty="0">
                          <a:effectLst/>
                        </a:rPr>
                        <a:t>9</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b="1" i="1" dirty="0">
                          <a:effectLst/>
                        </a:rPr>
                        <a:t>20</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15108243"/>
                  </a:ext>
                </a:extLst>
              </a:tr>
              <a:tr h="446840">
                <a:tc>
                  <a:txBody>
                    <a:bodyPr/>
                    <a:lstStyle/>
                    <a:p>
                      <a:pPr>
                        <a:lnSpc>
                          <a:spcPct val="120000"/>
                        </a:lnSpc>
                        <a:spcBef>
                          <a:spcPts val="600"/>
                        </a:spcBef>
                        <a:spcAft>
                          <a:spcPts val="600"/>
                        </a:spcAft>
                      </a:pPr>
                      <a:r>
                        <a:rPr lang="es-ES" sz="2800">
                          <a:effectLst/>
                        </a:rPr>
                        <a:t>E5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1</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5</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dirty="0">
                          <a:effectLst/>
                        </a:rPr>
                        <a:t>1</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ctr">
                        <a:lnSpc>
                          <a:spcPct val="120000"/>
                        </a:lnSpc>
                        <a:spcBef>
                          <a:spcPts val="600"/>
                        </a:spcBef>
                        <a:spcAft>
                          <a:spcPts val="600"/>
                        </a:spcAft>
                      </a:pPr>
                      <a:r>
                        <a:rPr lang="es-ES" sz="2800" dirty="0">
                          <a:effectLst/>
                        </a:rPr>
                        <a:t>X</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solidFill>
                      <a:srgbClr val="FF0000"/>
                    </a:solidFill>
                  </a:tcPr>
                </a:tc>
                <a:tc>
                  <a:txBody>
                    <a:bodyPr/>
                    <a:lstStyle/>
                    <a:p>
                      <a:pPr algn="ctr">
                        <a:lnSpc>
                          <a:spcPct val="120000"/>
                        </a:lnSpc>
                        <a:spcBef>
                          <a:spcPts val="600"/>
                        </a:spcBef>
                        <a:spcAft>
                          <a:spcPts val="600"/>
                        </a:spcAft>
                      </a:pPr>
                      <a:r>
                        <a:rPr lang="es-ES" sz="2800" b="1" i="1" dirty="0">
                          <a:effectLst/>
                        </a:rPr>
                        <a:t>12</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57286504"/>
                  </a:ext>
                </a:extLst>
              </a:tr>
              <a:tr h="446840">
                <a:tc>
                  <a:txBody>
                    <a:bodyPr/>
                    <a:lstStyle/>
                    <a:p>
                      <a:pPr>
                        <a:lnSpc>
                          <a:spcPct val="120000"/>
                        </a:lnSpc>
                        <a:spcBef>
                          <a:spcPts val="600"/>
                        </a:spcBef>
                        <a:spcAft>
                          <a:spcPts val="600"/>
                        </a:spcAft>
                      </a:pPr>
                      <a:r>
                        <a:rPr lang="es-ES" sz="2800">
                          <a:effectLst/>
                        </a:rPr>
                        <a:t>∑</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b="1" i="1" dirty="0">
                          <a:effectLst/>
                        </a:rPr>
                        <a:t>20</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b="1" i="1" dirty="0">
                          <a:effectLst/>
                        </a:rPr>
                        <a:t>12</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b="1" i="1" dirty="0">
                          <a:effectLst/>
                        </a:rPr>
                        <a:t>20</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b="1" i="1" dirty="0">
                          <a:effectLst/>
                        </a:rPr>
                        <a:t>8</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b="1" i="1" dirty="0">
                          <a:effectLst/>
                        </a:rPr>
                        <a:t>28</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nSpc>
                          <a:spcPct val="120000"/>
                        </a:lnSpc>
                        <a:spcBef>
                          <a:spcPts val="600"/>
                        </a:spcBef>
                        <a:spcAft>
                          <a:spcPts val="600"/>
                        </a:spcAft>
                      </a:pPr>
                      <a:r>
                        <a:rPr lang="es-ES" sz="2800">
                          <a:effectLst/>
                        </a:rPr>
                        <a:t> </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86939645"/>
                  </a:ext>
                </a:extLst>
              </a:tr>
              <a:tr h="446840">
                <a:tc>
                  <a:txBody>
                    <a:bodyPr/>
                    <a:lstStyle/>
                    <a:p>
                      <a:pPr algn="r">
                        <a:lnSpc>
                          <a:spcPct val="120000"/>
                        </a:lnSpc>
                        <a:spcBef>
                          <a:spcPts val="600"/>
                        </a:spcBef>
                        <a:spcAft>
                          <a:spcPts val="600"/>
                        </a:spcAft>
                      </a:pPr>
                      <a:r>
                        <a:rPr lang="es-ES" sz="2800" b="1" i="1" dirty="0">
                          <a:effectLst/>
                        </a:rPr>
                        <a:t>X</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b="1" i="1" dirty="0">
                          <a:effectLst/>
                        </a:rPr>
                        <a:t>Y</a:t>
                      </a:r>
                      <a:endParaRPr lang="es-MX" sz="2800" b="1" i="1"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759181236"/>
                  </a:ext>
                </a:extLst>
              </a:tr>
              <a:tr h="446840">
                <a:tc>
                  <a:txBody>
                    <a:bodyPr/>
                    <a:lstStyle/>
                    <a:p>
                      <a:pPr algn="r">
                        <a:lnSpc>
                          <a:spcPct val="120000"/>
                        </a:lnSpc>
                        <a:spcBef>
                          <a:spcPts val="600"/>
                        </a:spcBef>
                        <a:spcAft>
                          <a:spcPts val="600"/>
                        </a:spcAft>
                      </a:pPr>
                      <a:r>
                        <a:rPr lang="es-ES" sz="2800">
                          <a:effectLst/>
                        </a:rPr>
                        <a:t>20</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a:effectLst/>
                        </a:rPr>
                        <a:t>16</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936493735"/>
                  </a:ext>
                </a:extLst>
              </a:tr>
              <a:tr h="446840">
                <a:tc>
                  <a:txBody>
                    <a:bodyPr/>
                    <a:lstStyle/>
                    <a:p>
                      <a:pPr algn="r">
                        <a:lnSpc>
                          <a:spcPct val="120000"/>
                        </a:lnSpc>
                        <a:spcBef>
                          <a:spcPts val="600"/>
                        </a:spcBef>
                        <a:spcAft>
                          <a:spcPts val="600"/>
                        </a:spcAft>
                      </a:pPr>
                      <a:r>
                        <a:rPr lang="es-ES" sz="2800">
                          <a:effectLst/>
                        </a:rPr>
                        <a:t>12</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a:effectLst/>
                        </a:rPr>
                        <a:t>12</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188349718"/>
                  </a:ext>
                </a:extLst>
              </a:tr>
              <a:tr h="446840">
                <a:tc>
                  <a:txBody>
                    <a:bodyPr/>
                    <a:lstStyle/>
                    <a:p>
                      <a:pPr algn="r">
                        <a:lnSpc>
                          <a:spcPct val="120000"/>
                        </a:lnSpc>
                        <a:spcBef>
                          <a:spcPts val="600"/>
                        </a:spcBef>
                        <a:spcAft>
                          <a:spcPts val="600"/>
                        </a:spcAft>
                      </a:pPr>
                      <a:r>
                        <a:rPr lang="es-ES" sz="2800">
                          <a:effectLst/>
                        </a:rPr>
                        <a:t>20</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a:effectLst/>
                        </a:rPr>
                        <a:t>28</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2903565022"/>
                  </a:ext>
                </a:extLst>
              </a:tr>
              <a:tr h="446840">
                <a:tc>
                  <a:txBody>
                    <a:bodyPr/>
                    <a:lstStyle/>
                    <a:p>
                      <a:pPr algn="r">
                        <a:lnSpc>
                          <a:spcPct val="120000"/>
                        </a:lnSpc>
                        <a:spcBef>
                          <a:spcPts val="600"/>
                        </a:spcBef>
                        <a:spcAft>
                          <a:spcPts val="600"/>
                        </a:spcAft>
                      </a:pPr>
                      <a:r>
                        <a:rPr lang="es-ES" sz="2800">
                          <a:effectLst/>
                        </a:rPr>
                        <a:t>8</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a:effectLst/>
                        </a:rPr>
                        <a:t>20</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914869052"/>
                  </a:ext>
                </a:extLst>
              </a:tr>
              <a:tr h="446840">
                <a:tc>
                  <a:txBody>
                    <a:bodyPr/>
                    <a:lstStyle/>
                    <a:p>
                      <a:pPr algn="r">
                        <a:lnSpc>
                          <a:spcPct val="120000"/>
                        </a:lnSpc>
                        <a:spcBef>
                          <a:spcPts val="600"/>
                        </a:spcBef>
                        <a:spcAft>
                          <a:spcPts val="600"/>
                        </a:spcAft>
                      </a:pPr>
                      <a:r>
                        <a:rPr lang="es-ES" sz="2800">
                          <a:effectLst/>
                        </a:rPr>
                        <a:t>28</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a:txBody>
                    <a:bodyPr/>
                    <a:lstStyle/>
                    <a:p>
                      <a:pPr algn="r">
                        <a:lnSpc>
                          <a:spcPct val="120000"/>
                        </a:lnSpc>
                        <a:spcBef>
                          <a:spcPts val="600"/>
                        </a:spcBef>
                        <a:spcAft>
                          <a:spcPts val="600"/>
                        </a:spcAft>
                      </a:pPr>
                      <a:r>
                        <a:rPr lang="es-ES" sz="2800">
                          <a:effectLst/>
                        </a:rPr>
                        <a:t>12</a:t>
                      </a:r>
                      <a:endParaRPr lang="es-MX" sz="280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68580" marR="68580" marT="0" marB="0"/>
                </a:tc>
                <a:tc gridSpan="5">
                  <a:txBody>
                    <a:bodyPr/>
                    <a:lstStyle/>
                    <a:p>
                      <a:pPr>
                        <a:lnSpc>
                          <a:spcPct val="120000"/>
                        </a:lnSpc>
                        <a:spcBef>
                          <a:spcPts val="600"/>
                        </a:spcBef>
                        <a:spcAft>
                          <a:spcPts val="600"/>
                        </a:spcAft>
                      </a:pPr>
                      <a:r>
                        <a:rPr lang="es-MX" sz="2800" dirty="0">
                          <a:effectLst/>
                        </a:rPr>
                        <a:t> </a:t>
                      </a:r>
                      <a:endParaRPr lang="es-MX" sz="280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0" marR="0" marT="0" marB="0" anchor="ct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3161406264"/>
                  </a:ext>
                </a:extLst>
              </a:tr>
            </a:tbl>
          </a:graphicData>
        </a:graphic>
      </p:graphicFrame>
      <p:sp>
        <p:nvSpPr>
          <p:cNvPr id="2" name="CuadroTexto 1">
            <a:extLst>
              <a:ext uri="{FF2B5EF4-FFF2-40B4-BE49-F238E27FC236}">
                <a16:creationId xmlns:a16="http://schemas.microsoft.com/office/drawing/2014/main" id="{0B1FBAE5-1E8D-4A3F-AFEA-54DCE3FA577A}"/>
              </a:ext>
            </a:extLst>
          </p:cNvPr>
          <p:cNvSpPr txBox="1"/>
          <p:nvPr/>
        </p:nvSpPr>
        <p:spPr>
          <a:xfrm>
            <a:off x="8861898" y="4464996"/>
            <a:ext cx="2393004" cy="646331"/>
          </a:xfrm>
          <a:prstGeom prst="rect">
            <a:avLst/>
          </a:prstGeom>
          <a:noFill/>
        </p:spPr>
        <p:txBody>
          <a:bodyPr wrap="square" rtlCol="0">
            <a:spAutoFit/>
          </a:bodyPr>
          <a:lstStyle/>
          <a:p>
            <a:r>
              <a:rPr lang="es-MX" dirty="0"/>
              <a:t>Fuente: Raúl Alejandro</a:t>
            </a:r>
          </a:p>
          <a:p>
            <a:r>
              <a:rPr lang="es-MX" dirty="0"/>
              <a:t>Ojeda Ramírez</a:t>
            </a:r>
          </a:p>
        </p:txBody>
      </p:sp>
    </p:spTree>
    <p:extLst>
      <p:ext uri="{BB962C8B-B14F-4D97-AF65-F5344CB8AC3E}">
        <p14:creationId xmlns:p14="http://schemas.microsoft.com/office/powerpoint/2010/main" val="355199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3A3D422-98E5-4345-96E8-EDCE79D50F29}"/>
              </a:ext>
            </a:extLst>
          </p:cNvPr>
          <p:cNvSpPr>
            <a:spLocks noGrp="1"/>
          </p:cNvSpPr>
          <p:nvPr>
            <p:ph idx="1"/>
          </p:nvPr>
        </p:nvSpPr>
        <p:spPr>
          <a:xfrm>
            <a:off x="838200" y="671209"/>
            <a:ext cx="10515600" cy="5505754"/>
          </a:xfrm>
        </p:spPr>
        <p:txBody>
          <a:bodyPr>
            <a:normAutofit lnSpcReduction="10000"/>
          </a:bodyPr>
          <a:lstStyle/>
          <a:p>
            <a:pPr marL="0" indent="0" algn="ctr">
              <a:buNone/>
            </a:pPr>
            <a:r>
              <a:rPr lang="es-MX" sz="4000" dirty="0"/>
              <a:t>La planeación es un proceso estructurado (disminuye la incertidumbre); que indica, donde estoy (misión), hacia donde ir (visión) y como llegar (estrategias o caminos a seguir) a ese lugar</a:t>
            </a:r>
          </a:p>
          <a:p>
            <a:pPr marL="0" indent="0" algn="ctr">
              <a:buNone/>
            </a:pPr>
            <a:endParaRPr lang="es-MX" sz="1600" dirty="0"/>
          </a:p>
          <a:p>
            <a:pPr marL="0" indent="0" algn="ctr">
              <a:buNone/>
            </a:pPr>
            <a:r>
              <a:rPr lang="es-MX" sz="4000" dirty="0"/>
              <a:t>Se basa en información (lo más cercana a la realidad) del sistema (interna) y su entorno (externa)</a:t>
            </a:r>
          </a:p>
          <a:p>
            <a:pPr marL="0" indent="0" algn="ctr">
              <a:buNone/>
            </a:pPr>
            <a:endParaRPr lang="es-MX" sz="1600" dirty="0"/>
          </a:p>
          <a:p>
            <a:pPr marL="0" indent="0" algn="ctr">
              <a:buNone/>
            </a:pPr>
            <a:r>
              <a:rPr lang="es-MX" sz="4000" dirty="0"/>
              <a:t>Considerando la información en tres segmentos temporales del sistema</a:t>
            </a:r>
          </a:p>
          <a:p>
            <a:pPr marL="0" indent="0">
              <a:buNone/>
            </a:pPr>
            <a:endParaRPr lang="es-MX" dirty="0"/>
          </a:p>
        </p:txBody>
      </p:sp>
    </p:spTree>
    <p:extLst>
      <p:ext uri="{BB962C8B-B14F-4D97-AF65-F5344CB8AC3E}">
        <p14:creationId xmlns:p14="http://schemas.microsoft.com/office/powerpoint/2010/main" val="37338397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ector recto de flecha 4">
            <a:extLst>
              <a:ext uri="{FF2B5EF4-FFF2-40B4-BE49-F238E27FC236}">
                <a16:creationId xmlns:a16="http://schemas.microsoft.com/office/drawing/2014/main" id="{9A161CA1-CE55-4F80-81B4-92CE4129D898}"/>
              </a:ext>
            </a:extLst>
          </p:cNvPr>
          <p:cNvCxnSpPr>
            <a:cxnSpLocks/>
          </p:cNvCxnSpPr>
          <p:nvPr/>
        </p:nvCxnSpPr>
        <p:spPr>
          <a:xfrm>
            <a:off x="4958080" y="4439488"/>
            <a:ext cx="4328160" cy="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6" name="Conector recto de flecha 5">
            <a:extLst>
              <a:ext uri="{FF2B5EF4-FFF2-40B4-BE49-F238E27FC236}">
                <a16:creationId xmlns:a16="http://schemas.microsoft.com/office/drawing/2014/main" id="{B6BB723C-C567-431C-AB01-C9330BC02D30}"/>
              </a:ext>
            </a:extLst>
          </p:cNvPr>
          <p:cNvCxnSpPr>
            <a:cxnSpLocks/>
          </p:cNvCxnSpPr>
          <p:nvPr/>
        </p:nvCxnSpPr>
        <p:spPr>
          <a:xfrm flipH="1" flipV="1">
            <a:off x="4958080" y="1183640"/>
            <a:ext cx="10160" cy="3281680"/>
          </a:xfrm>
          <a:prstGeom prst="straightConnector1">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sp>
        <p:nvSpPr>
          <p:cNvPr id="11" name="CuadroTexto 10">
            <a:extLst>
              <a:ext uri="{FF2B5EF4-FFF2-40B4-BE49-F238E27FC236}">
                <a16:creationId xmlns:a16="http://schemas.microsoft.com/office/drawing/2014/main" id="{47C21B6E-8C34-4F25-BF46-CEDCEF552C8F}"/>
              </a:ext>
            </a:extLst>
          </p:cNvPr>
          <p:cNvSpPr txBox="1"/>
          <p:nvPr/>
        </p:nvSpPr>
        <p:spPr>
          <a:xfrm>
            <a:off x="5872480" y="5118696"/>
            <a:ext cx="2924279" cy="830997"/>
          </a:xfrm>
          <a:prstGeom prst="rect">
            <a:avLst/>
          </a:prstGeom>
          <a:noFill/>
        </p:spPr>
        <p:txBody>
          <a:bodyPr wrap="square" rtlCol="0">
            <a:spAutoFit/>
          </a:bodyPr>
          <a:lstStyle/>
          <a:p>
            <a:pPr algn="ctr"/>
            <a:r>
              <a:rPr lang="es-MX" sz="2400" b="1" i="1" dirty="0"/>
              <a:t>Valores de X</a:t>
            </a:r>
          </a:p>
          <a:p>
            <a:r>
              <a:rPr lang="es-MX" sz="2400" b="1" i="1" dirty="0"/>
              <a:t>(estrategia/sistema)</a:t>
            </a:r>
          </a:p>
        </p:txBody>
      </p:sp>
      <p:sp>
        <p:nvSpPr>
          <p:cNvPr id="13" name="CuadroTexto 12">
            <a:extLst>
              <a:ext uri="{FF2B5EF4-FFF2-40B4-BE49-F238E27FC236}">
                <a16:creationId xmlns:a16="http://schemas.microsoft.com/office/drawing/2014/main" id="{B565C9AF-22E8-4F3A-A4A6-67ADA7B50187}"/>
              </a:ext>
            </a:extLst>
          </p:cNvPr>
          <p:cNvSpPr txBox="1"/>
          <p:nvPr/>
        </p:nvSpPr>
        <p:spPr>
          <a:xfrm>
            <a:off x="1016000" y="2465694"/>
            <a:ext cx="2895600" cy="830997"/>
          </a:xfrm>
          <a:prstGeom prst="rect">
            <a:avLst/>
          </a:prstGeom>
          <a:noFill/>
        </p:spPr>
        <p:txBody>
          <a:bodyPr wrap="square" rtlCol="0">
            <a:spAutoFit/>
          </a:bodyPr>
          <a:lstStyle/>
          <a:p>
            <a:pPr algn="ctr"/>
            <a:r>
              <a:rPr lang="es-MX" sz="2400" b="1" i="1" dirty="0"/>
              <a:t>Valores de Y</a:t>
            </a:r>
          </a:p>
          <a:p>
            <a:r>
              <a:rPr lang="es-MX" sz="2400" b="1" i="1" dirty="0"/>
              <a:t>(sistema/ estrategia</a:t>
            </a:r>
            <a:r>
              <a:rPr lang="es-MX" b="1" i="1" dirty="0"/>
              <a:t>)</a:t>
            </a:r>
          </a:p>
        </p:txBody>
      </p:sp>
      <p:sp>
        <p:nvSpPr>
          <p:cNvPr id="20" name="CuadroTexto 19">
            <a:extLst>
              <a:ext uri="{FF2B5EF4-FFF2-40B4-BE49-F238E27FC236}">
                <a16:creationId xmlns:a16="http://schemas.microsoft.com/office/drawing/2014/main" id="{985E3BEA-F4D5-4020-A2E4-DFCF2164B37B}"/>
              </a:ext>
            </a:extLst>
          </p:cNvPr>
          <p:cNvSpPr txBox="1"/>
          <p:nvPr/>
        </p:nvSpPr>
        <p:spPr>
          <a:xfrm>
            <a:off x="4069080" y="1219200"/>
            <a:ext cx="629920" cy="3139321"/>
          </a:xfrm>
          <a:prstGeom prst="rect">
            <a:avLst/>
          </a:prstGeom>
          <a:noFill/>
        </p:spPr>
        <p:txBody>
          <a:bodyPr wrap="square" rtlCol="0">
            <a:spAutoFit/>
          </a:bodyPr>
          <a:lstStyle/>
          <a:p>
            <a:pPr algn="ctr"/>
            <a:r>
              <a:rPr lang="es-MX" dirty="0" err="1">
                <a:solidFill>
                  <a:srgbClr val="FF0000"/>
                </a:solidFill>
              </a:rPr>
              <a:t>Máx</a:t>
            </a: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endParaRPr lang="es-MX" dirty="0">
              <a:solidFill>
                <a:srgbClr val="FF0000"/>
              </a:solidFill>
            </a:endParaRPr>
          </a:p>
          <a:p>
            <a:pPr algn="ctr"/>
            <a:r>
              <a:rPr lang="es-MX" dirty="0">
                <a:solidFill>
                  <a:srgbClr val="FF0000"/>
                </a:solidFill>
              </a:rPr>
              <a:t>Min</a:t>
            </a:r>
          </a:p>
        </p:txBody>
      </p:sp>
      <p:cxnSp>
        <p:nvCxnSpPr>
          <p:cNvPr id="23" name="Conector recto 22">
            <a:extLst>
              <a:ext uri="{FF2B5EF4-FFF2-40B4-BE49-F238E27FC236}">
                <a16:creationId xmlns:a16="http://schemas.microsoft.com/office/drawing/2014/main" id="{4F3AD991-1495-4B53-9886-D16E3827BD75}"/>
              </a:ext>
            </a:extLst>
          </p:cNvPr>
          <p:cNvCxnSpPr/>
          <p:nvPr/>
        </p:nvCxnSpPr>
        <p:spPr>
          <a:xfrm>
            <a:off x="6967959" y="1219200"/>
            <a:ext cx="0" cy="3210560"/>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25" name="Conector recto 24">
            <a:extLst>
              <a:ext uri="{FF2B5EF4-FFF2-40B4-BE49-F238E27FC236}">
                <a16:creationId xmlns:a16="http://schemas.microsoft.com/office/drawing/2014/main" id="{9ADD73DD-DDF9-4C17-930C-A420428E75D5}"/>
              </a:ext>
            </a:extLst>
          </p:cNvPr>
          <p:cNvCxnSpPr/>
          <p:nvPr/>
        </p:nvCxnSpPr>
        <p:spPr>
          <a:xfrm>
            <a:off x="-1099595" y="312516"/>
            <a:ext cx="0" cy="0"/>
          </a:xfrm>
          <a:prstGeom prst="line">
            <a:avLst/>
          </a:prstGeom>
        </p:spPr>
        <p:style>
          <a:lnRef idx="3">
            <a:schemeClr val="dk1"/>
          </a:lnRef>
          <a:fillRef idx="0">
            <a:schemeClr val="dk1"/>
          </a:fillRef>
          <a:effectRef idx="2">
            <a:schemeClr val="dk1"/>
          </a:effectRef>
          <a:fontRef idx="minor">
            <a:schemeClr val="tx1"/>
          </a:fontRef>
        </p:style>
      </p:cxnSp>
      <p:cxnSp>
        <p:nvCxnSpPr>
          <p:cNvPr id="27" name="Conector recto 26">
            <a:extLst>
              <a:ext uri="{FF2B5EF4-FFF2-40B4-BE49-F238E27FC236}">
                <a16:creationId xmlns:a16="http://schemas.microsoft.com/office/drawing/2014/main" id="{278D7AA7-496F-46E3-BF25-E19FCBE6F68D}"/>
              </a:ext>
            </a:extLst>
          </p:cNvPr>
          <p:cNvCxnSpPr/>
          <p:nvPr/>
        </p:nvCxnSpPr>
        <p:spPr>
          <a:xfrm>
            <a:off x="4968240" y="2788860"/>
            <a:ext cx="4164185" cy="35620"/>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Marcador de contenido 13">
            <a:extLst>
              <a:ext uri="{FF2B5EF4-FFF2-40B4-BE49-F238E27FC236}">
                <a16:creationId xmlns:a16="http://schemas.microsoft.com/office/drawing/2014/main" id="{3B9218AD-DDB0-4A1D-B600-983DCAEEDC45}"/>
              </a:ext>
            </a:extLst>
          </p:cNvPr>
          <p:cNvSpPr txBox="1">
            <a:spLocks noGrp="1"/>
          </p:cNvSpPr>
          <p:nvPr>
            <p:ph idx="1"/>
          </p:nvPr>
        </p:nvSpPr>
        <p:spPr>
          <a:xfrm>
            <a:off x="5170539" y="4598547"/>
            <a:ext cx="3961886" cy="341632"/>
          </a:xfrm>
          <a:prstGeom prst="rect">
            <a:avLst/>
          </a:prstGeom>
          <a:noFill/>
        </p:spPr>
        <p:txBody>
          <a:bodyPr wrap="square" rtlCol="0">
            <a:spAutoFit/>
          </a:bodyPr>
          <a:lstStyle/>
          <a:p>
            <a:pPr marL="0" indent="0" algn="just">
              <a:buNone/>
            </a:pPr>
            <a:r>
              <a:rPr lang="es-MX" sz="1800" dirty="0">
                <a:solidFill>
                  <a:srgbClr val="FF0000"/>
                </a:solidFill>
              </a:rPr>
              <a:t>Min                                                      </a:t>
            </a:r>
            <a:r>
              <a:rPr lang="es-MX" sz="1800" dirty="0" err="1">
                <a:solidFill>
                  <a:srgbClr val="FF0000"/>
                </a:solidFill>
              </a:rPr>
              <a:t>Máx</a:t>
            </a:r>
            <a:endParaRPr lang="es-MX" sz="1800" dirty="0">
              <a:solidFill>
                <a:srgbClr val="FF0000"/>
              </a:solidFill>
            </a:endParaRPr>
          </a:p>
        </p:txBody>
      </p:sp>
      <p:sp>
        <p:nvSpPr>
          <p:cNvPr id="15" name="CuadroTexto 14">
            <a:extLst>
              <a:ext uri="{FF2B5EF4-FFF2-40B4-BE49-F238E27FC236}">
                <a16:creationId xmlns:a16="http://schemas.microsoft.com/office/drawing/2014/main" id="{6A7F2E8E-DB4D-4B68-9669-72F0D871C2FD}"/>
              </a:ext>
            </a:extLst>
          </p:cNvPr>
          <p:cNvSpPr txBox="1"/>
          <p:nvPr/>
        </p:nvSpPr>
        <p:spPr>
          <a:xfrm>
            <a:off x="5120639" y="2881193"/>
            <a:ext cx="1786432" cy="1477328"/>
          </a:xfrm>
          <a:prstGeom prst="rect">
            <a:avLst/>
          </a:prstGeom>
          <a:noFill/>
        </p:spPr>
        <p:txBody>
          <a:bodyPr wrap="square" rtlCol="0">
            <a:spAutoFit/>
          </a:bodyPr>
          <a:lstStyle/>
          <a:p>
            <a:pPr algn="ctr"/>
            <a:r>
              <a:rPr lang="es-MX" b="1" i="1" dirty="0"/>
              <a:t>Cuadrante I</a:t>
            </a:r>
          </a:p>
          <a:p>
            <a:pPr algn="ctr"/>
            <a:r>
              <a:rPr lang="es-MX" b="1" i="1" dirty="0"/>
              <a:t>Área independiente </a:t>
            </a:r>
          </a:p>
          <a:p>
            <a:pPr algn="ctr"/>
            <a:r>
              <a:rPr lang="es-MX" b="1" i="1" dirty="0"/>
              <a:t>Valores bajos de X y de Y</a:t>
            </a:r>
          </a:p>
        </p:txBody>
      </p:sp>
      <p:sp>
        <p:nvSpPr>
          <p:cNvPr id="16" name="CuadroTexto 15">
            <a:extLst>
              <a:ext uri="{FF2B5EF4-FFF2-40B4-BE49-F238E27FC236}">
                <a16:creationId xmlns:a16="http://schemas.microsoft.com/office/drawing/2014/main" id="{88C180D4-6DE9-44A7-9854-39F057A0E94B}"/>
              </a:ext>
            </a:extLst>
          </p:cNvPr>
          <p:cNvSpPr txBox="1"/>
          <p:nvPr/>
        </p:nvSpPr>
        <p:spPr>
          <a:xfrm>
            <a:off x="5120639" y="1265366"/>
            <a:ext cx="1786432" cy="1477328"/>
          </a:xfrm>
          <a:prstGeom prst="rect">
            <a:avLst/>
          </a:prstGeom>
          <a:noFill/>
        </p:spPr>
        <p:txBody>
          <a:bodyPr wrap="square" rtlCol="0">
            <a:spAutoFit/>
          </a:bodyPr>
          <a:lstStyle/>
          <a:p>
            <a:pPr algn="ctr"/>
            <a:r>
              <a:rPr lang="es-MX" b="1" i="1" dirty="0"/>
              <a:t>Cuadrante II</a:t>
            </a:r>
          </a:p>
          <a:p>
            <a:pPr algn="ctr"/>
            <a:r>
              <a:rPr lang="es-MX" b="1" i="1" dirty="0"/>
              <a:t>Área dependiente </a:t>
            </a:r>
          </a:p>
          <a:p>
            <a:pPr algn="ctr"/>
            <a:r>
              <a:rPr lang="es-MX" b="1" i="1" dirty="0"/>
              <a:t>Valores bajos de X y altos en Y</a:t>
            </a:r>
          </a:p>
        </p:txBody>
      </p:sp>
      <p:sp>
        <p:nvSpPr>
          <p:cNvPr id="17" name="CuadroTexto 16">
            <a:extLst>
              <a:ext uri="{FF2B5EF4-FFF2-40B4-BE49-F238E27FC236}">
                <a16:creationId xmlns:a16="http://schemas.microsoft.com/office/drawing/2014/main" id="{72BB330E-8BFA-4F0A-ABF4-CFF576AE0678}"/>
              </a:ext>
            </a:extLst>
          </p:cNvPr>
          <p:cNvSpPr txBox="1"/>
          <p:nvPr/>
        </p:nvSpPr>
        <p:spPr>
          <a:xfrm>
            <a:off x="7062939" y="1281574"/>
            <a:ext cx="2069483" cy="1477328"/>
          </a:xfrm>
          <a:prstGeom prst="rect">
            <a:avLst/>
          </a:prstGeom>
          <a:noFill/>
        </p:spPr>
        <p:txBody>
          <a:bodyPr wrap="square" rtlCol="0">
            <a:spAutoFit/>
          </a:bodyPr>
          <a:lstStyle/>
          <a:p>
            <a:pPr algn="ctr"/>
            <a:r>
              <a:rPr lang="es-MX" b="1" i="1" dirty="0"/>
              <a:t>Cuadrante III</a:t>
            </a:r>
          </a:p>
          <a:p>
            <a:pPr algn="ctr"/>
            <a:r>
              <a:rPr lang="es-MX" b="1" i="1" dirty="0"/>
              <a:t>Área interdependiente </a:t>
            </a:r>
          </a:p>
          <a:p>
            <a:pPr algn="ctr"/>
            <a:r>
              <a:rPr lang="es-MX" b="1" i="1" dirty="0"/>
              <a:t>Valores altos de X y altos en Y</a:t>
            </a:r>
          </a:p>
        </p:txBody>
      </p:sp>
      <p:sp>
        <p:nvSpPr>
          <p:cNvPr id="18" name="CuadroTexto 17">
            <a:extLst>
              <a:ext uri="{FF2B5EF4-FFF2-40B4-BE49-F238E27FC236}">
                <a16:creationId xmlns:a16="http://schemas.microsoft.com/office/drawing/2014/main" id="{D379E948-DAD7-40AA-9222-EFF7454D60F3}"/>
              </a:ext>
            </a:extLst>
          </p:cNvPr>
          <p:cNvSpPr txBox="1"/>
          <p:nvPr/>
        </p:nvSpPr>
        <p:spPr>
          <a:xfrm>
            <a:off x="7059692" y="2893120"/>
            <a:ext cx="2069483" cy="1200329"/>
          </a:xfrm>
          <a:prstGeom prst="rect">
            <a:avLst/>
          </a:prstGeom>
          <a:noFill/>
        </p:spPr>
        <p:txBody>
          <a:bodyPr wrap="square" rtlCol="0">
            <a:spAutoFit/>
          </a:bodyPr>
          <a:lstStyle/>
          <a:p>
            <a:pPr algn="ctr"/>
            <a:r>
              <a:rPr lang="es-MX" b="1" i="1" dirty="0"/>
              <a:t>Cuadrante IV</a:t>
            </a:r>
          </a:p>
          <a:p>
            <a:pPr algn="ctr"/>
            <a:r>
              <a:rPr lang="es-MX" b="1" i="1" dirty="0"/>
              <a:t>Área Motriz </a:t>
            </a:r>
          </a:p>
          <a:p>
            <a:pPr algn="ctr"/>
            <a:r>
              <a:rPr lang="es-MX" b="1" i="1" dirty="0"/>
              <a:t>Valores altos de X y bajos en Y</a:t>
            </a:r>
          </a:p>
        </p:txBody>
      </p:sp>
    </p:spTree>
    <p:extLst>
      <p:ext uri="{BB962C8B-B14F-4D97-AF65-F5344CB8AC3E}">
        <p14:creationId xmlns:p14="http://schemas.microsoft.com/office/powerpoint/2010/main" val="7788808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B1749BD0-AF3E-4E59-AB14-B7C90A9CA949}"/>
              </a:ext>
            </a:extLst>
          </p:cNvPr>
          <p:cNvGraphicFramePr>
            <a:graphicFrameLocks noGrp="1"/>
          </p:cNvGraphicFramePr>
          <p:nvPr>
            <p:ph idx="1"/>
            <p:extLst>
              <p:ext uri="{D42A27DB-BD31-4B8C-83A1-F6EECF244321}">
                <p14:modId xmlns:p14="http://schemas.microsoft.com/office/powerpoint/2010/main" val="701978418"/>
              </p:ext>
            </p:extLst>
          </p:nvPr>
        </p:nvGraphicFramePr>
        <p:xfrm>
          <a:off x="838200" y="641350"/>
          <a:ext cx="10584180" cy="5535613"/>
        </p:xfrm>
        <a:graphic>
          <a:graphicData uri="http://schemas.openxmlformats.org/drawingml/2006/chart">
            <c:chart xmlns:c="http://schemas.openxmlformats.org/drawingml/2006/chart" xmlns:r="http://schemas.openxmlformats.org/officeDocument/2006/relationships" r:id="rId2"/>
          </a:graphicData>
        </a:graphic>
      </p:graphicFrame>
      <p:cxnSp>
        <p:nvCxnSpPr>
          <p:cNvPr id="6" name="Conector recto 5">
            <a:extLst>
              <a:ext uri="{FF2B5EF4-FFF2-40B4-BE49-F238E27FC236}">
                <a16:creationId xmlns:a16="http://schemas.microsoft.com/office/drawing/2014/main" id="{7CDEB3E4-E510-472C-A48E-3833A5A5DA52}"/>
              </a:ext>
            </a:extLst>
          </p:cNvPr>
          <p:cNvCxnSpPr/>
          <p:nvPr/>
        </p:nvCxnSpPr>
        <p:spPr>
          <a:xfrm>
            <a:off x="3326859" y="2733473"/>
            <a:ext cx="7383294" cy="0"/>
          </a:xfrm>
          <a:prstGeom prst="line">
            <a:avLst/>
          </a:prstGeom>
          <a:ln w="9525" cap="flat" cmpd="sng" algn="ctr">
            <a:solidFill>
              <a:srgbClr val="FF0000"/>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Diagrama de flujo: conector 1">
            <a:extLst>
              <a:ext uri="{FF2B5EF4-FFF2-40B4-BE49-F238E27FC236}">
                <a16:creationId xmlns:a16="http://schemas.microsoft.com/office/drawing/2014/main" id="{5DC59B4D-BCBB-424A-97F3-58BBAD362F20}"/>
              </a:ext>
            </a:extLst>
          </p:cNvPr>
          <p:cNvSpPr/>
          <p:nvPr/>
        </p:nvSpPr>
        <p:spPr>
          <a:xfrm>
            <a:off x="7597302" y="3180556"/>
            <a:ext cx="457200" cy="4572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74440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DEB6B7EA-918C-46B3-90DB-5DFA82970447}"/>
              </a:ext>
            </a:extLst>
          </p:cNvPr>
          <p:cNvSpPr>
            <a:spLocks noGrp="1"/>
          </p:cNvSpPr>
          <p:nvPr>
            <p:ph idx="1"/>
          </p:nvPr>
        </p:nvSpPr>
        <p:spPr>
          <a:xfrm>
            <a:off x="838200" y="671209"/>
            <a:ext cx="10515600" cy="5505754"/>
          </a:xfrm>
        </p:spPr>
        <p:txBody>
          <a:bodyPr>
            <a:normAutofit/>
          </a:bodyPr>
          <a:lstStyle/>
          <a:p>
            <a:pPr marL="0" indent="0">
              <a:buNone/>
            </a:pPr>
            <a:r>
              <a:rPr lang="es-MX" sz="3600" dirty="0"/>
              <a:t>De la gráfica obtenida en análisis estructural, se tiene que las estrategias 1 (20,16) y 5 (28,12) son las más importantes para que el sistema cumpla sus finalidades y llegue al futuro deseado.</a:t>
            </a:r>
          </a:p>
          <a:p>
            <a:pPr marL="0" indent="0">
              <a:buNone/>
            </a:pPr>
            <a:endParaRPr lang="es-MX" sz="1100" dirty="0"/>
          </a:p>
          <a:p>
            <a:pPr marL="0" indent="0">
              <a:buNone/>
            </a:pPr>
            <a:r>
              <a:rPr lang="es-MX" sz="3600" dirty="0"/>
              <a:t>Luego entonces nos abocaremos a estructurar la secuencia estratégica de:</a:t>
            </a:r>
          </a:p>
          <a:p>
            <a:pPr marL="0" indent="0" algn="ctr">
              <a:buNone/>
            </a:pPr>
            <a:r>
              <a:rPr lang="es-MX" sz="3600" dirty="0">
                <a:highlight>
                  <a:srgbClr val="00FF00"/>
                </a:highlight>
              </a:rPr>
              <a:t>Plan/ Programas/ Proyectos</a:t>
            </a:r>
          </a:p>
          <a:p>
            <a:pPr marL="0" indent="0" algn="just">
              <a:buNone/>
            </a:pPr>
            <a:r>
              <a:rPr lang="es-MX" sz="3600" dirty="0"/>
              <a:t>La cual presenta un hilo conductor estratégico y con sentido prospectivo.</a:t>
            </a:r>
            <a:r>
              <a:rPr lang="es-MX" dirty="0"/>
              <a:t> </a:t>
            </a:r>
          </a:p>
        </p:txBody>
      </p:sp>
    </p:spTree>
    <p:extLst>
      <p:ext uri="{BB962C8B-B14F-4D97-AF65-F5344CB8AC3E}">
        <p14:creationId xmlns:p14="http://schemas.microsoft.com/office/powerpoint/2010/main" val="87893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3C08956-52CD-401A-8CEB-508597433212}"/>
              </a:ext>
            </a:extLst>
          </p:cNvPr>
          <p:cNvSpPr>
            <a:spLocks noGrp="1"/>
          </p:cNvSpPr>
          <p:nvPr>
            <p:ph idx="1"/>
          </p:nvPr>
        </p:nvSpPr>
        <p:spPr>
          <a:xfrm>
            <a:off x="838200" y="758757"/>
            <a:ext cx="10515600" cy="5418206"/>
          </a:xfrm>
        </p:spPr>
        <p:txBody>
          <a:bodyPr>
            <a:normAutofit/>
          </a:bodyPr>
          <a:lstStyle/>
          <a:p>
            <a:pPr marL="0" indent="0" algn="ctr">
              <a:buNone/>
            </a:pPr>
            <a:r>
              <a:rPr lang="es-MX" sz="5400" dirty="0"/>
              <a:t>Presentación de un Plan Estratégico</a:t>
            </a:r>
          </a:p>
          <a:p>
            <a:pPr marL="0" indent="0" algn="ctr">
              <a:buNone/>
            </a:pPr>
            <a:r>
              <a:rPr lang="es-MX" sz="5400" dirty="0"/>
              <a:t>Misión</a:t>
            </a:r>
          </a:p>
          <a:p>
            <a:pPr marL="0" indent="0" algn="ctr">
              <a:buNone/>
            </a:pPr>
            <a:r>
              <a:rPr lang="es-MX" sz="5400" dirty="0"/>
              <a:t>Visión</a:t>
            </a:r>
          </a:p>
          <a:p>
            <a:pPr marL="0" indent="0" algn="ctr">
              <a:buNone/>
            </a:pPr>
            <a:r>
              <a:rPr lang="es-MX" sz="5400" dirty="0"/>
              <a:t>Valores Organizacionales</a:t>
            </a:r>
          </a:p>
          <a:p>
            <a:pPr marL="0" indent="0" algn="ctr">
              <a:buNone/>
            </a:pPr>
            <a:r>
              <a:rPr lang="es-MX" sz="5400" dirty="0"/>
              <a:t>Estrategias integrales</a:t>
            </a:r>
          </a:p>
          <a:p>
            <a:pPr marL="0" indent="0" algn="ctr">
              <a:buNone/>
            </a:pPr>
            <a:r>
              <a:rPr lang="es-MX" sz="5400" dirty="0"/>
              <a:t>Estrategias Motrices</a:t>
            </a:r>
          </a:p>
        </p:txBody>
      </p:sp>
    </p:spTree>
    <p:extLst>
      <p:ext uri="{BB962C8B-B14F-4D97-AF65-F5344CB8AC3E}">
        <p14:creationId xmlns:p14="http://schemas.microsoft.com/office/powerpoint/2010/main" val="36761348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Marcador de contenido 6">
            <a:extLst>
              <a:ext uri="{FF2B5EF4-FFF2-40B4-BE49-F238E27FC236}">
                <a16:creationId xmlns:a16="http://schemas.microsoft.com/office/drawing/2014/main" id="{AB7FEB12-2441-47E7-B3D9-E067A3B5C9B2}"/>
              </a:ext>
            </a:extLst>
          </p:cNvPr>
          <p:cNvGraphicFramePr>
            <a:graphicFrameLocks noGrp="1"/>
          </p:cNvGraphicFramePr>
          <p:nvPr>
            <p:ph idx="1"/>
            <p:extLst>
              <p:ext uri="{D42A27DB-BD31-4B8C-83A1-F6EECF244321}">
                <p14:modId xmlns:p14="http://schemas.microsoft.com/office/powerpoint/2010/main" val="2098652741"/>
              </p:ext>
            </p:extLst>
          </p:nvPr>
        </p:nvGraphicFramePr>
        <p:xfrm>
          <a:off x="3293110" y="284108"/>
          <a:ext cx="5605780" cy="6298946"/>
        </p:xfrm>
        <a:graphic>
          <a:graphicData uri="http://schemas.openxmlformats.org/drawingml/2006/table">
            <a:tbl>
              <a:tblPr firstRow="1" firstCol="1" bandRow="1">
                <a:tableStyleId>{5C22544A-7EE6-4342-B048-85BDC9FD1C3A}</a:tableStyleId>
              </a:tblPr>
              <a:tblGrid>
                <a:gridCol w="2802890">
                  <a:extLst>
                    <a:ext uri="{9D8B030D-6E8A-4147-A177-3AD203B41FA5}">
                      <a16:colId xmlns:a16="http://schemas.microsoft.com/office/drawing/2014/main" val="2935945726"/>
                    </a:ext>
                  </a:extLst>
                </a:gridCol>
                <a:gridCol w="2802890">
                  <a:extLst>
                    <a:ext uri="{9D8B030D-6E8A-4147-A177-3AD203B41FA5}">
                      <a16:colId xmlns:a16="http://schemas.microsoft.com/office/drawing/2014/main" val="2494075974"/>
                    </a:ext>
                  </a:extLst>
                </a:gridCol>
              </a:tblGrid>
              <a:tr h="0">
                <a:tc gridSpan="2">
                  <a:txBody>
                    <a:bodyPr/>
                    <a:lstStyle/>
                    <a:p>
                      <a:pPr algn="ctr">
                        <a:lnSpc>
                          <a:spcPct val="107000"/>
                        </a:lnSpc>
                        <a:spcAft>
                          <a:spcPts val="800"/>
                        </a:spcAft>
                      </a:pPr>
                      <a:r>
                        <a:rPr lang="es-MX" sz="1600" dirty="0">
                          <a:effectLst/>
                        </a:rPr>
                        <a:t>Táctica y estrategia</a:t>
                      </a:r>
                    </a:p>
                    <a:p>
                      <a:pPr algn="ctr">
                        <a:lnSpc>
                          <a:spcPct val="107000"/>
                        </a:lnSpc>
                        <a:spcAft>
                          <a:spcPts val="800"/>
                        </a:spcAft>
                      </a:pPr>
                      <a:r>
                        <a:rPr lang="es-MX" sz="1600" dirty="0">
                          <a:effectLst/>
                        </a:rPr>
                        <a:t>Mario Benedetti</a:t>
                      </a:r>
                    </a:p>
                    <a:p>
                      <a:pPr algn="ctr">
                        <a:lnSpc>
                          <a:spcPct val="107000"/>
                        </a:lnSpc>
                        <a:spcAft>
                          <a:spcPts val="800"/>
                        </a:spcAft>
                      </a:pPr>
                      <a:r>
                        <a:rPr lang="es-MX" sz="1600" dirty="0">
                          <a:effectLst/>
                        </a:rPr>
                        <a:t> </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s-MX"/>
                    </a:p>
                  </a:txBody>
                  <a:tcPr/>
                </a:tc>
                <a:extLst>
                  <a:ext uri="{0D108BD9-81ED-4DB2-BD59-A6C34878D82A}">
                    <a16:rowId xmlns:a16="http://schemas.microsoft.com/office/drawing/2014/main" val="436556188"/>
                  </a:ext>
                </a:extLst>
              </a:tr>
              <a:tr h="0">
                <a:tc>
                  <a:txBody>
                    <a:bodyPr/>
                    <a:lstStyle/>
                    <a:p>
                      <a:pPr algn="ctr">
                        <a:lnSpc>
                          <a:spcPct val="107000"/>
                        </a:lnSpc>
                        <a:spcAft>
                          <a:spcPts val="800"/>
                        </a:spcAft>
                      </a:pPr>
                      <a:r>
                        <a:rPr lang="es-MX" sz="1600">
                          <a:effectLst/>
                        </a:rPr>
                        <a:t>Mi táctica es mirarte</a:t>
                      </a:r>
                    </a:p>
                    <a:p>
                      <a:pPr algn="ctr">
                        <a:lnSpc>
                          <a:spcPct val="107000"/>
                        </a:lnSpc>
                        <a:spcAft>
                          <a:spcPts val="800"/>
                        </a:spcAft>
                      </a:pPr>
                      <a:r>
                        <a:rPr lang="es-MX" sz="1600">
                          <a:effectLst/>
                        </a:rPr>
                        <a:t>aprenderte como sos</a:t>
                      </a:r>
                    </a:p>
                    <a:p>
                      <a:pPr algn="ctr">
                        <a:lnSpc>
                          <a:spcPct val="107000"/>
                        </a:lnSpc>
                        <a:spcAft>
                          <a:spcPts val="800"/>
                        </a:spcAft>
                      </a:pPr>
                      <a:r>
                        <a:rPr lang="es-MX" sz="1600">
                          <a:effectLst/>
                        </a:rPr>
                        <a:t>quererte como sos</a:t>
                      </a:r>
                    </a:p>
                    <a:p>
                      <a:pPr algn="ctr">
                        <a:lnSpc>
                          <a:spcPct val="107000"/>
                        </a:lnSpc>
                        <a:spcAft>
                          <a:spcPts val="800"/>
                        </a:spcAft>
                      </a:pPr>
                      <a:r>
                        <a:rPr lang="es-MX" sz="1600">
                          <a:effectLst/>
                        </a:rPr>
                        <a:t> </a:t>
                      </a:r>
                    </a:p>
                    <a:p>
                      <a:pPr algn="ctr">
                        <a:lnSpc>
                          <a:spcPct val="107000"/>
                        </a:lnSpc>
                        <a:spcAft>
                          <a:spcPts val="800"/>
                        </a:spcAft>
                      </a:pPr>
                      <a:r>
                        <a:rPr lang="es-MX" sz="1600">
                          <a:effectLst/>
                        </a:rPr>
                        <a:t>Mi táctica es hablarte</a:t>
                      </a:r>
                    </a:p>
                    <a:p>
                      <a:pPr algn="ctr">
                        <a:lnSpc>
                          <a:spcPct val="107000"/>
                        </a:lnSpc>
                        <a:spcAft>
                          <a:spcPts val="800"/>
                        </a:spcAft>
                      </a:pPr>
                      <a:r>
                        <a:rPr lang="es-MX" sz="1600">
                          <a:effectLst/>
                        </a:rPr>
                        <a:t>y escucharte</a:t>
                      </a:r>
                    </a:p>
                    <a:p>
                      <a:pPr algn="ctr">
                        <a:lnSpc>
                          <a:spcPct val="107000"/>
                        </a:lnSpc>
                        <a:spcAft>
                          <a:spcPts val="800"/>
                        </a:spcAft>
                      </a:pPr>
                      <a:r>
                        <a:rPr lang="es-MX" sz="1600">
                          <a:effectLst/>
                        </a:rPr>
                        <a:t>construir con palabras</a:t>
                      </a:r>
                    </a:p>
                    <a:p>
                      <a:pPr algn="ctr">
                        <a:lnSpc>
                          <a:spcPct val="107000"/>
                        </a:lnSpc>
                        <a:spcAft>
                          <a:spcPts val="800"/>
                        </a:spcAft>
                      </a:pPr>
                      <a:r>
                        <a:rPr lang="es-MX" sz="1600">
                          <a:effectLst/>
                        </a:rPr>
                        <a:t>un puente indestructible</a:t>
                      </a:r>
                    </a:p>
                    <a:p>
                      <a:pPr algn="ctr">
                        <a:lnSpc>
                          <a:spcPct val="107000"/>
                        </a:lnSpc>
                        <a:spcAft>
                          <a:spcPts val="800"/>
                        </a:spcAft>
                      </a:pPr>
                      <a:r>
                        <a:rPr lang="es-MX" sz="1600">
                          <a:effectLst/>
                        </a:rPr>
                        <a:t> </a:t>
                      </a:r>
                    </a:p>
                    <a:p>
                      <a:pPr algn="ctr">
                        <a:lnSpc>
                          <a:spcPct val="107000"/>
                        </a:lnSpc>
                        <a:spcAft>
                          <a:spcPts val="800"/>
                        </a:spcAft>
                      </a:pPr>
                      <a:r>
                        <a:rPr lang="es-MX" sz="1600">
                          <a:effectLst/>
                        </a:rPr>
                        <a:t>Mi táctica es</a:t>
                      </a:r>
                    </a:p>
                    <a:p>
                      <a:pPr algn="ctr">
                        <a:lnSpc>
                          <a:spcPct val="107000"/>
                        </a:lnSpc>
                        <a:spcAft>
                          <a:spcPts val="800"/>
                        </a:spcAft>
                      </a:pPr>
                      <a:r>
                        <a:rPr lang="es-MX" sz="1600">
                          <a:effectLst/>
                        </a:rPr>
                        <a:t>quedarme en tu recuerdo</a:t>
                      </a:r>
                    </a:p>
                    <a:p>
                      <a:pPr algn="ctr">
                        <a:lnSpc>
                          <a:spcPct val="107000"/>
                        </a:lnSpc>
                        <a:spcAft>
                          <a:spcPts val="800"/>
                        </a:spcAft>
                      </a:pPr>
                      <a:r>
                        <a:rPr lang="es-MX" sz="1600">
                          <a:effectLst/>
                        </a:rPr>
                        <a:t>no sé cómo ni sé</a:t>
                      </a:r>
                    </a:p>
                    <a:p>
                      <a:pPr algn="ctr">
                        <a:lnSpc>
                          <a:spcPct val="107000"/>
                        </a:lnSpc>
                        <a:spcAft>
                          <a:spcPts val="800"/>
                        </a:spcAft>
                      </a:pPr>
                      <a:r>
                        <a:rPr lang="es-MX" sz="1600">
                          <a:effectLst/>
                        </a:rPr>
                        <a:t>con que pretexto</a:t>
                      </a:r>
                    </a:p>
                    <a:p>
                      <a:pPr algn="ctr">
                        <a:lnSpc>
                          <a:spcPct val="107000"/>
                        </a:lnSpc>
                        <a:spcAft>
                          <a:spcPts val="800"/>
                        </a:spcAft>
                      </a:pPr>
                      <a:r>
                        <a:rPr lang="es-MX" sz="1600">
                          <a:effectLst/>
                        </a:rPr>
                        <a:t>pero quedarme en vos</a:t>
                      </a:r>
                    </a:p>
                    <a:p>
                      <a:pPr algn="ctr">
                        <a:lnSpc>
                          <a:spcPct val="107000"/>
                        </a:lnSpc>
                        <a:spcAft>
                          <a:spcPts val="800"/>
                        </a:spcAft>
                      </a:pPr>
                      <a:r>
                        <a:rPr lang="es-MX" sz="1600">
                          <a:effectLst/>
                        </a:rPr>
                        <a:t> </a:t>
                      </a:r>
                      <a:endParaRPr lang="es-MX"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MX" sz="1600" dirty="0">
                          <a:effectLst/>
                        </a:rPr>
                        <a:t>Mi táctica es ser franco</a:t>
                      </a:r>
                    </a:p>
                    <a:p>
                      <a:pPr algn="ctr">
                        <a:lnSpc>
                          <a:spcPct val="107000"/>
                        </a:lnSpc>
                        <a:spcAft>
                          <a:spcPts val="800"/>
                        </a:spcAft>
                      </a:pPr>
                      <a:r>
                        <a:rPr lang="es-MX" sz="1600" dirty="0">
                          <a:effectLst/>
                        </a:rPr>
                        <a:t>y saber que </a:t>
                      </a:r>
                      <a:r>
                        <a:rPr lang="es-MX" sz="1600" dirty="0" err="1">
                          <a:effectLst/>
                        </a:rPr>
                        <a:t>sos</a:t>
                      </a:r>
                      <a:r>
                        <a:rPr lang="es-MX" sz="1600" dirty="0">
                          <a:effectLst/>
                        </a:rPr>
                        <a:t> franca</a:t>
                      </a:r>
                    </a:p>
                    <a:p>
                      <a:pPr algn="ctr">
                        <a:lnSpc>
                          <a:spcPct val="107000"/>
                        </a:lnSpc>
                        <a:spcAft>
                          <a:spcPts val="800"/>
                        </a:spcAft>
                      </a:pPr>
                      <a:r>
                        <a:rPr lang="es-MX" sz="1600" dirty="0">
                          <a:effectLst/>
                        </a:rPr>
                        <a:t>y que no nos vendamos simulacros</a:t>
                      </a:r>
                    </a:p>
                    <a:p>
                      <a:pPr algn="ctr">
                        <a:lnSpc>
                          <a:spcPct val="107000"/>
                        </a:lnSpc>
                        <a:spcAft>
                          <a:spcPts val="800"/>
                        </a:spcAft>
                      </a:pPr>
                      <a:r>
                        <a:rPr lang="es-MX" sz="1600" dirty="0">
                          <a:effectLst/>
                        </a:rPr>
                        <a:t>para que entre los dos</a:t>
                      </a:r>
                    </a:p>
                    <a:p>
                      <a:pPr algn="ctr">
                        <a:lnSpc>
                          <a:spcPct val="107000"/>
                        </a:lnSpc>
                        <a:spcAft>
                          <a:spcPts val="800"/>
                        </a:spcAft>
                      </a:pPr>
                      <a:r>
                        <a:rPr lang="es-MX" sz="1600" dirty="0">
                          <a:effectLst/>
                        </a:rPr>
                        <a:t>no haya telón ni abismos</a:t>
                      </a:r>
                    </a:p>
                    <a:p>
                      <a:pPr algn="ctr">
                        <a:lnSpc>
                          <a:spcPct val="107000"/>
                        </a:lnSpc>
                        <a:spcAft>
                          <a:spcPts val="800"/>
                        </a:spcAft>
                      </a:pPr>
                      <a:r>
                        <a:rPr lang="es-MX" sz="1600" dirty="0">
                          <a:effectLst/>
                        </a:rPr>
                        <a:t> </a:t>
                      </a:r>
                    </a:p>
                    <a:p>
                      <a:pPr algn="ctr">
                        <a:lnSpc>
                          <a:spcPct val="107000"/>
                        </a:lnSpc>
                        <a:spcAft>
                          <a:spcPts val="800"/>
                        </a:spcAft>
                      </a:pPr>
                      <a:r>
                        <a:rPr lang="es-MX" sz="1600" dirty="0">
                          <a:effectLst/>
                        </a:rPr>
                        <a:t>Mi estrategia es en cambio</a:t>
                      </a:r>
                    </a:p>
                    <a:p>
                      <a:pPr algn="ctr">
                        <a:lnSpc>
                          <a:spcPct val="107000"/>
                        </a:lnSpc>
                        <a:spcAft>
                          <a:spcPts val="800"/>
                        </a:spcAft>
                      </a:pPr>
                      <a:r>
                        <a:rPr lang="es-MX" sz="1600" dirty="0">
                          <a:effectLst/>
                        </a:rPr>
                        <a:t>más profunda y más simple</a:t>
                      </a:r>
                    </a:p>
                    <a:p>
                      <a:pPr algn="ctr">
                        <a:lnSpc>
                          <a:spcPct val="107000"/>
                        </a:lnSpc>
                        <a:spcAft>
                          <a:spcPts val="800"/>
                        </a:spcAft>
                      </a:pPr>
                      <a:r>
                        <a:rPr lang="es-MX" sz="1600" dirty="0">
                          <a:effectLst/>
                        </a:rPr>
                        <a:t> </a:t>
                      </a:r>
                    </a:p>
                    <a:p>
                      <a:pPr algn="ctr">
                        <a:lnSpc>
                          <a:spcPct val="107000"/>
                        </a:lnSpc>
                        <a:spcAft>
                          <a:spcPts val="800"/>
                        </a:spcAft>
                      </a:pPr>
                      <a:r>
                        <a:rPr lang="es-MX" sz="1600" dirty="0">
                          <a:effectLst/>
                        </a:rPr>
                        <a:t>Mi estrategia es que</a:t>
                      </a:r>
                    </a:p>
                    <a:p>
                      <a:pPr algn="ctr">
                        <a:lnSpc>
                          <a:spcPct val="107000"/>
                        </a:lnSpc>
                        <a:spcAft>
                          <a:spcPts val="800"/>
                        </a:spcAft>
                      </a:pPr>
                      <a:r>
                        <a:rPr lang="es-MX" sz="1600" dirty="0">
                          <a:effectLst/>
                        </a:rPr>
                        <a:t>un día cualesquiera</a:t>
                      </a:r>
                    </a:p>
                    <a:p>
                      <a:pPr algn="ctr">
                        <a:lnSpc>
                          <a:spcPct val="107000"/>
                        </a:lnSpc>
                        <a:spcAft>
                          <a:spcPts val="800"/>
                        </a:spcAft>
                      </a:pPr>
                      <a:r>
                        <a:rPr lang="es-MX" sz="1600" dirty="0">
                          <a:effectLst/>
                        </a:rPr>
                        <a:t>no sé cómo</a:t>
                      </a:r>
                    </a:p>
                    <a:p>
                      <a:pPr algn="ctr">
                        <a:lnSpc>
                          <a:spcPct val="107000"/>
                        </a:lnSpc>
                        <a:spcAft>
                          <a:spcPts val="800"/>
                        </a:spcAft>
                      </a:pPr>
                      <a:r>
                        <a:rPr lang="es-MX" sz="1600" dirty="0">
                          <a:effectLst/>
                        </a:rPr>
                        <a:t>ni sé con qué pretexto por fin</a:t>
                      </a:r>
                    </a:p>
                    <a:p>
                      <a:pPr algn="ctr">
                        <a:lnSpc>
                          <a:spcPct val="107000"/>
                        </a:lnSpc>
                        <a:spcAft>
                          <a:spcPts val="800"/>
                        </a:spcAft>
                      </a:pPr>
                      <a:r>
                        <a:rPr lang="es-MX" sz="1600" dirty="0">
                          <a:effectLst/>
                        </a:rPr>
                        <a:t>me necesites.</a:t>
                      </a:r>
                      <a:endParaRPr lang="es-MX"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48751525"/>
                  </a:ext>
                </a:extLst>
              </a:tr>
            </a:tbl>
          </a:graphicData>
        </a:graphic>
      </p:graphicFrame>
    </p:spTree>
    <p:extLst>
      <p:ext uri="{BB962C8B-B14F-4D97-AF65-F5344CB8AC3E}">
        <p14:creationId xmlns:p14="http://schemas.microsoft.com/office/powerpoint/2010/main" val="31994362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95B1D20A-6875-4216-B53F-58BD77B20479}"/>
              </a:ext>
            </a:extLst>
          </p:cNvPr>
          <p:cNvSpPr>
            <a:spLocks noGrp="1"/>
          </p:cNvSpPr>
          <p:nvPr>
            <p:ph idx="1"/>
          </p:nvPr>
        </p:nvSpPr>
        <p:spPr>
          <a:xfrm>
            <a:off x="838200" y="651753"/>
            <a:ext cx="10515600" cy="5525210"/>
          </a:xfrm>
        </p:spPr>
        <p:txBody>
          <a:bodyPr/>
          <a:lstStyle/>
          <a:p>
            <a:pPr marL="0" indent="0">
              <a:buNone/>
            </a:pPr>
            <a:r>
              <a:rPr lang="es-MX" dirty="0"/>
              <a:t>Luis Alfredo Valdés Hernández. </a:t>
            </a:r>
            <a:r>
              <a:rPr lang="es-MX" i="1" dirty="0"/>
              <a:t>Planeación estratégica con enfoque sistémico</a:t>
            </a:r>
            <a:r>
              <a:rPr lang="es-MX" dirty="0"/>
              <a:t>. Fondo Editorial FCA. UNAM. México, 2020 [2004]</a:t>
            </a:r>
          </a:p>
          <a:p>
            <a:pPr marL="0" indent="0">
              <a:buNone/>
            </a:pPr>
            <a:r>
              <a:rPr lang="es-MX" dirty="0"/>
              <a:t>Harvard Business </a:t>
            </a:r>
            <a:r>
              <a:rPr lang="es-MX" dirty="0" err="1"/>
              <a:t>Review</a:t>
            </a:r>
            <a:r>
              <a:rPr lang="es-MX" dirty="0"/>
              <a:t>. </a:t>
            </a:r>
            <a:r>
              <a:rPr lang="es-MX" i="1" dirty="0" err="1"/>
              <a:t>Managing</a:t>
            </a:r>
            <a:r>
              <a:rPr lang="es-MX" i="1" dirty="0"/>
              <a:t> </a:t>
            </a:r>
            <a:r>
              <a:rPr lang="es-MX" i="1" dirty="0" err="1"/>
              <a:t>uncertainty</a:t>
            </a:r>
            <a:r>
              <a:rPr lang="es-MX" dirty="0"/>
              <a:t>. Harvard Business </a:t>
            </a:r>
            <a:r>
              <a:rPr lang="es-MX" dirty="0" err="1"/>
              <a:t>School</a:t>
            </a:r>
            <a:r>
              <a:rPr lang="es-MX" dirty="0"/>
              <a:t> </a:t>
            </a:r>
            <a:r>
              <a:rPr lang="es-MX" dirty="0" err="1"/>
              <a:t>Press</a:t>
            </a:r>
            <a:r>
              <a:rPr lang="es-MX" dirty="0"/>
              <a:t>, USA, 1999 [1987].</a:t>
            </a:r>
          </a:p>
          <a:p>
            <a:pPr marL="0" indent="0">
              <a:buNone/>
            </a:pPr>
            <a:r>
              <a:rPr lang="es-MX" dirty="0"/>
              <a:t>Jon </a:t>
            </a:r>
            <a:r>
              <a:rPr lang="es-MX" dirty="0" err="1"/>
              <a:t>Landeta</a:t>
            </a:r>
            <a:r>
              <a:rPr lang="es-MX" dirty="0"/>
              <a:t>. </a:t>
            </a:r>
            <a:r>
              <a:rPr lang="es-MX" i="1" dirty="0"/>
              <a:t>El método Delphi, Una técnica de previsión del futuro</a:t>
            </a:r>
            <a:r>
              <a:rPr lang="es-MX" dirty="0"/>
              <a:t>. Ariel. España, 2002 [1999].</a:t>
            </a:r>
          </a:p>
          <a:p>
            <a:pPr marL="0" indent="0">
              <a:buNone/>
            </a:pPr>
            <a:r>
              <a:rPr lang="es-MX" dirty="0"/>
              <a:t>Francisco Mojica Sastoque. </a:t>
            </a:r>
            <a:r>
              <a:rPr lang="es-MX" i="1" dirty="0"/>
              <a:t>La prospectiva, técnicas para visualizar el futuro</a:t>
            </a:r>
            <a:r>
              <a:rPr lang="es-MX" dirty="0"/>
              <a:t>. Legis. Colombia, 1991.</a:t>
            </a:r>
          </a:p>
          <a:p>
            <a:pPr marL="0" indent="0">
              <a:buNone/>
            </a:pPr>
            <a:r>
              <a:rPr lang="es-MX" dirty="0"/>
              <a:t>Stanford l. </a:t>
            </a:r>
            <a:r>
              <a:rPr lang="es-MX" dirty="0" err="1"/>
              <a:t>Optner</a:t>
            </a:r>
            <a:r>
              <a:rPr lang="es-MX" dirty="0"/>
              <a:t>. </a:t>
            </a:r>
            <a:r>
              <a:rPr lang="es-MX" i="1" dirty="0"/>
              <a:t>Análisis de Sistemas</a:t>
            </a:r>
            <a:r>
              <a:rPr lang="es-MX" dirty="0"/>
              <a:t>. FCE. México, 1978 [1978].</a:t>
            </a:r>
          </a:p>
          <a:p>
            <a:pPr marL="0" indent="0">
              <a:buNone/>
            </a:pPr>
            <a:r>
              <a:rPr lang="es-MX" dirty="0" err="1"/>
              <a:t>Rusell</a:t>
            </a:r>
            <a:r>
              <a:rPr lang="es-MX" dirty="0"/>
              <a:t> L. Ackoff. </a:t>
            </a:r>
            <a:r>
              <a:rPr lang="es-MX" i="1" dirty="0"/>
              <a:t>Rediseñando el futuro</a:t>
            </a:r>
            <a:r>
              <a:rPr lang="es-MX" dirty="0"/>
              <a:t>. Limusa.  México. 1991 [1974]. </a:t>
            </a:r>
          </a:p>
          <a:p>
            <a:pPr marL="0" indent="0">
              <a:buNone/>
            </a:pPr>
            <a:r>
              <a:rPr lang="es-MX" dirty="0"/>
              <a:t>____________ </a:t>
            </a:r>
            <a:r>
              <a:rPr lang="es-MX" i="1" dirty="0"/>
              <a:t>Un concepto de planeación de empresas</a:t>
            </a:r>
            <a:r>
              <a:rPr lang="es-MX" dirty="0"/>
              <a:t>. </a:t>
            </a:r>
            <a:r>
              <a:rPr lang="es-MX" dirty="0" err="1"/>
              <a:t>Limus</a:t>
            </a:r>
            <a:r>
              <a:rPr lang="es-MX" dirty="0"/>
              <a:t>. México, 1980 [1970].</a:t>
            </a:r>
          </a:p>
        </p:txBody>
      </p:sp>
    </p:spTree>
    <p:extLst>
      <p:ext uri="{BB962C8B-B14F-4D97-AF65-F5344CB8AC3E}">
        <p14:creationId xmlns:p14="http://schemas.microsoft.com/office/powerpoint/2010/main" val="9386874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51161F3-11F6-4990-A833-02FC4F43249C}"/>
              </a:ext>
            </a:extLst>
          </p:cNvPr>
          <p:cNvSpPr>
            <a:spLocks noGrp="1"/>
          </p:cNvSpPr>
          <p:nvPr>
            <p:ph idx="1"/>
          </p:nvPr>
        </p:nvSpPr>
        <p:spPr>
          <a:xfrm>
            <a:off x="838200" y="700391"/>
            <a:ext cx="10515600" cy="5476572"/>
          </a:xfrm>
        </p:spPr>
        <p:txBody>
          <a:bodyPr>
            <a:normAutofit/>
          </a:bodyPr>
          <a:lstStyle/>
          <a:p>
            <a:pPr marL="0" indent="0" algn="ctr">
              <a:buNone/>
            </a:pPr>
            <a:r>
              <a:rPr lang="es-MX" sz="5400" dirty="0"/>
              <a:t>Agradeciendo su atención quedo de ustedes, atentamente</a:t>
            </a:r>
          </a:p>
          <a:p>
            <a:pPr marL="0" indent="0" algn="ctr">
              <a:buNone/>
            </a:pPr>
            <a:r>
              <a:rPr lang="es-MX" sz="5400" dirty="0"/>
              <a:t>Luis Alfredo Valdés Hernández</a:t>
            </a:r>
          </a:p>
          <a:p>
            <a:pPr marL="0" indent="0" algn="ctr">
              <a:buNone/>
            </a:pPr>
            <a:r>
              <a:rPr lang="es-MX" sz="5400" dirty="0"/>
              <a:t>Profesor de la FCA, </a:t>
            </a:r>
          </a:p>
          <a:p>
            <a:pPr marL="0" indent="0" algn="ctr">
              <a:buNone/>
            </a:pPr>
            <a:r>
              <a:rPr lang="es-MX" sz="5400" dirty="0"/>
              <a:t>adscrito a la DIFCA</a:t>
            </a:r>
          </a:p>
          <a:p>
            <a:pPr marL="0" indent="0" algn="ctr">
              <a:buNone/>
            </a:pPr>
            <a:r>
              <a:rPr lang="es-MX" sz="5400" dirty="0"/>
              <a:t>lvaldes_fca@yahoo.com.mx</a:t>
            </a:r>
          </a:p>
        </p:txBody>
      </p:sp>
    </p:spTree>
    <p:extLst>
      <p:ext uri="{BB962C8B-B14F-4D97-AF65-F5344CB8AC3E}">
        <p14:creationId xmlns:p14="http://schemas.microsoft.com/office/powerpoint/2010/main" val="1157963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9E7299D-0787-4B3C-8602-948228742141}"/>
              </a:ext>
            </a:extLst>
          </p:cNvPr>
          <p:cNvSpPr>
            <a:spLocks noGrp="1"/>
          </p:cNvSpPr>
          <p:nvPr>
            <p:ph idx="1"/>
          </p:nvPr>
        </p:nvSpPr>
        <p:spPr>
          <a:xfrm>
            <a:off x="838200" y="642026"/>
            <a:ext cx="10515600" cy="5534937"/>
          </a:xfrm>
        </p:spPr>
        <p:txBody>
          <a:bodyPr>
            <a:normAutofit lnSpcReduction="10000"/>
          </a:bodyPr>
          <a:lstStyle/>
          <a:p>
            <a:pPr marL="0" indent="0" algn="ctr">
              <a:buNone/>
            </a:pPr>
            <a:r>
              <a:rPr lang="es-MX" sz="3600" dirty="0"/>
              <a:t>Presente</a:t>
            </a:r>
            <a:r>
              <a:rPr lang="es-MX" dirty="0"/>
              <a:t> </a:t>
            </a:r>
          </a:p>
          <a:p>
            <a:pPr marL="0" indent="0" algn="ctr">
              <a:buNone/>
            </a:pPr>
            <a:r>
              <a:rPr lang="es-MX" dirty="0"/>
              <a:t>En este momento ¿Dónde estoy? ¿Qué tengo? ¿Qué puedo hacer? ¿Qué me falta? ¿Qué no puedo hacer? </a:t>
            </a:r>
          </a:p>
          <a:p>
            <a:pPr marL="0" indent="0" algn="ctr">
              <a:buNone/>
            </a:pPr>
            <a:endParaRPr lang="es-MX" sz="1600" dirty="0"/>
          </a:p>
          <a:p>
            <a:pPr marL="0" indent="0" algn="ctr">
              <a:buNone/>
            </a:pPr>
            <a:r>
              <a:rPr lang="es-MX" sz="3600" dirty="0"/>
              <a:t>Pasado</a:t>
            </a:r>
            <a:r>
              <a:rPr lang="es-MX" dirty="0"/>
              <a:t> </a:t>
            </a:r>
          </a:p>
          <a:p>
            <a:pPr marL="0" indent="0" algn="ctr">
              <a:buNone/>
            </a:pPr>
            <a:r>
              <a:rPr lang="es-MX" dirty="0"/>
              <a:t>¿De donde vengo? ¿Qué caminos he recorrido? ¿Cuál es la razón de mi presente? ¿En mi vida qué variables han sido más importantes para llegar adonde estoy? ¿Cuál es mi ciclo económico? ¿Cuál es mi ciclo de vida?</a:t>
            </a:r>
          </a:p>
          <a:p>
            <a:pPr marL="0" indent="0" algn="ctr">
              <a:buNone/>
            </a:pPr>
            <a:endParaRPr lang="es-MX" sz="1600" dirty="0"/>
          </a:p>
          <a:p>
            <a:pPr marL="0" indent="0" algn="ctr">
              <a:buNone/>
            </a:pPr>
            <a:r>
              <a:rPr lang="es-MX" sz="3600" dirty="0"/>
              <a:t>Futuro</a:t>
            </a:r>
            <a:r>
              <a:rPr lang="es-MX" dirty="0"/>
              <a:t> </a:t>
            </a:r>
          </a:p>
          <a:p>
            <a:pPr marL="0" indent="0" algn="ctr">
              <a:buNone/>
            </a:pPr>
            <a:r>
              <a:rPr lang="es-MX" dirty="0"/>
              <a:t>¡DONDE QUIERO ESTAR! ¡DÓNDE NO QUIERO ESTAR!</a:t>
            </a:r>
          </a:p>
          <a:p>
            <a:pPr marL="0" indent="0">
              <a:buNone/>
            </a:pPr>
            <a:endParaRPr lang="es-MX" dirty="0"/>
          </a:p>
        </p:txBody>
      </p:sp>
    </p:spTree>
    <p:extLst>
      <p:ext uri="{BB962C8B-B14F-4D97-AF65-F5344CB8AC3E}">
        <p14:creationId xmlns:p14="http://schemas.microsoft.com/office/powerpoint/2010/main" val="3645352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a:extLst>
              <a:ext uri="{FF2B5EF4-FFF2-40B4-BE49-F238E27FC236}">
                <a16:creationId xmlns:a16="http://schemas.microsoft.com/office/drawing/2014/main" id="{E76F6315-ABCC-4A7D-B3D6-DF0D50861207}"/>
              </a:ext>
            </a:extLst>
          </p:cNvPr>
          <p:cNvGraphicFramePr>
            <a:graphicFrameLocks noGrp="1"/>
          </p:cNvGraphicFramePr>
          <p:nvPr>
            <p:ph idx="1"/>
            <p:extLst>
              <p:ext uri="{D42A27DB-BD31-4B8C-83A1-F6EECF244321}">
                <p14:modId xmlns:p14="http://schemas.microsoft.com/office/powerpoint/2010/main" val="241597461"/>
              </p:ext>
            </p:extLst>
          </p:nvPr>
        </p:nvGraphicFramePr>
        <p:xfrm>
          <a:off x="838200" y="115441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650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C1344846-3F2A-4761-8AE4-FC3F981AAD76}"/>
              </a:ext>
            </a:extLst>
          </p:cNvPr>
          <p:cNvSpPr>
            <a:spLocks noGrp="1"/>
          </p:cNvSpPr>
          <p:nvPr>
            <p:ph idx="1"/>
          </p:nvPr>
        </p:nvSpPr>
        <p:spPr/>
        <p:txBody>
          <a:bodyPr>
            <a:normAutofit/>
          </a:bodyPr>
          <a:lstStyle/>
          <a:p>
            <a:pPr marL="0" indent="0" algn="ctr">
              <a:buNone/>
            </a:pPr>
            <a:endParaRPr lang="es-MX" sz="7200" dirty="0"/>
          </a:p>
          <a:p>
            <a:pPr marL="0" indent="0" algn="ctr">
              <a:buNone/>
            </a:pPr>
            <a:r>
              <a:rPr lang="es-MX" sz="7200" dirty="0"/>
              <a:t>Tiempo Presente</a:t>
            </a:r>
          </a:p>
        </p:txBody>
      </p:sp>
    </p:spTree>
    <p:extLst>
      <p:ext uri="{BB962C8B-B14F-4D97-AF65-F5344CB8AC3E}">
        <p14:creationId xmlns:p14="http://schemas.microsoft.com/office/powerpoint/2010/main" val="32998172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7400C1B5-A631-49A0-83EE-82D744388606}"/>
              </a:ext>
            </a:extLst>
          </p:cNvPr>
          <p:cNvSpPr>
            <a:spLocks noGrp="1"/>
          </p:cNvSpPr>
          <p:nvPr>
            <p:ph idx="1"/>
          </p:nvPr>
        </p:nvSpPr>
        <p:spPr>
          <a:xfrm>
            <a:off x="838200" y="901495"/>
            <a:ext cx="10515600" cy="4351338"/>
          </a:xfrm>
        </p:spPr>
        <p:txBody>
          <a:bodyPr>
            <a:noAutofit/>
          </a:bodyPr>
          <a:lstStyle/>
          <a:p>
            <a:pPr marL="0" indent="0" algn="ctr">
              <a:buNone/>
            </a:pPr>
            <a:r>
              <a:rPr lang="es-MX" sz="3600" dirty="0"/>
              <a:t>Presente</a:t>
            </a:r>
          </a:p>
          <a:p>
            <a:pPr marL="0" indent="0">
              <a:buNone/>
            </a:pPr>
            <a:r>
              <a:rPr lang="es-MX" sz="3400" dirty="0"/>
              <a:t>Partimos del diagnóstico y análisis de lo que tenemos, así como, lo que no tenemos, al día de hoy, identificando cuales son las variables que nos explican el sistema y sus relaciones, en otras palabras cuales son los elementos más importantes para el estudio del sistema.</a:t>
            </a:r>
          </a:p>
          <a:p>
            <a:pPr marL="0" indent="0">
              <a:buNone/>
            </a:pPr>
            <a:r>
              <a:rPr lang="es-MX" sz="3400" dirty="0"/>
              <a:t>Entre otras técnicas o herramientas utilizadas, tenemos a:</a:t>
            </a:r>
          </a:p>
          <a:p>
            <a:pPr marL="0" indent="0">
              <a:buNone/>
            </a:pPr>
            <a:r>
              <a:rPr lang="es-MX" sz="3400" dirty="0"/>
              <a:t>FODA, Boston </a:t>
            </a:r>
            <a:r>
              <a:rPr lang="es-MX" sz="3400" dirty="0" err="1"/>
              <a:t>Consulting</a:t>
            </a:r>
            <a:r>
              <a:rPr lang="es-MX" sz="3400" dirty="0"/>
              <a:t> </a:t>
            </a:r>
            <a:r>
              <a:rPr lang="es-MX" sz="3400" dirty="0" err="1"/>
              <a:t>Group</a:t>
            </a:r>
            <a:r>
              <a:rPr lang="es-MX" sz="3400" dirty="0"/>
              <a:t> (BCG), General Electric (GE), Arthur D. Little, </a:t>
            </a:r>
            <a:r>
              <a:rPr lang="es-MX" sz="3400" dirty="0" err="1"/>
              <a:t>Profit</a:t>
            </a:r>
            <a:r>
              <a:rPr lang="es-MX" sz="3400" dirty="0"/>
              <a:t> </a:t>
            </a:r>
            <a:r>
              <a:rPr lang="es-MX" sz="3400" dirty="0" err="1"/>
              <a:t>Impact</a:t>
            </a:r>
            <a:r>
              <a:rPr lang="es-MX" sz="3400" dirty="0"/>
              <a:t> </a:t>
            </a:r>
            <a:r>
              <a:rPr lang="es-MX" sz="3400" dirty="0" err="1"/>
              <a:t>of</a:t>
            </a:r>
            <a:r>
              <a:rPr lang="es-MX" sz="3400" dirty="0"/>
              <a:t> Marketing </a:t>
            </a:r>
            <a:r>
              <a:rPr lang="es-MX" sz="3400" dirty="0" err="1"/>
              <a:t>Strategy</a:t>
            </a:r>
            <a:r>
              <a:rPr lang="es-MX" sz="3400" dirty="0"/>
              <a:t> (PIMS)</a:t>
            </a:r>
          </a:p>
        </p:txBody>
      </p:sp>
    </p:spTree>
    <p:extLst>
      <p:ext uri="{BB962C8B-B14F-4D97-AF65-F5344CB8AC3E}">
        <p14:creationId xmlns:p14="http://schemas.microsoft.com/office/powerpoint/2010/main" val="32569111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a:extLst>
              <a:ext uri="{FF2B5EF4-FFF2-40B4-BE49-F238E27FC236}">
                <a16:creationId xmlns:a16="http://schemas.microsoft.com/office/drawing/2014/main" id="{A9C41491-4055-44C0-9924-DDA1F3428153}"/>
              </a:ext>
            </a:extLst>
          </p:cNvPr>
          <p:cNvSpPr>
            <a:spLocks noGrp="1"/>
          </p:cNvSpPr>
          <p:nvPr>
            <p:ph idx="1"/>
          </p:nvPr>
        </p:nvSpPr>
        <p:spPr>
          <a:xfrm>
            <a:off x="838200" y="992221"/>
            <a:ext cx="10515600" cy="5184742"/>
          </a:xfrm>
        </p:spPr>
        <p:txBody>
          <a:bodyPr>
            <a:normAutofit/>
          </a:bodyPr>
          <a:lstStyle/>
          <a:p>
            <a:pPr marL="0" indent="0">
              <a:buNone/>
            </a:pPr>
            <a:r>
              <a:rPr lang="es-MX" dirty="0"/>
              <a:t>En este segmento del tiempo, el análisis del sistema en estudio nos deberá indicar de manera clara y contundente a qué se dedica el sistema (misión), al contestar algunas preguntas: </a:t>
            </a:r>
          </a:p>
          <a:p>
            <a:pPr marL="0" indent="0">
              <a:buNone/>
            </a:pPr>
            <a:r>
              <a:rPr lang="es-MX" dirty="0"/>
              <a:t>Ejemplo: Sistema, Escuela Superior de Administración y Contaduría</a:t>
            </a:r>
          </a:p>
          <a:p>
            <a:pPr marL="0" indent="0">
              <a:buNone/>
            </a:pPr>
            <a:endParaRPr lang="es-MX" dirty="0"/>
          </a:p>
          <a:p>
            <a:pPr marL="0" indent="0">
              <a:buNone/>
            </a:pPr>
            <a:endParaRPr lang="es-MX" dirty="0"/>
          </a:p>
          <a:p>
            <a:pPr marL="0" indent="0">
              <a:buNone/>
            </a:pPr>
            <a:endParaRPr lang="es-MX" dirty="0"/>
          </a:p>
        </p:txBody>
      </p:sp>
      <p:graphicFrame>
        <p:nvGraphicFramePr>
          <p:cNvPr id="6" name="Tabla 6">
            <a:extLst>
              <a:ext uri="{FF2B5EF4-FFF2-40B4-BE49-F238E27FC236}">
                <a16:creationId xmlns:a16="http://schemas.microsoft.com/office/drawing/2014/main" id="{C06BA946-21AA-46F8-823A-875F795F44AF}"/>
              </a:ext>
            </a:extLst>
          </p:cNvPr>
          <p:cNvGraphicFramePr>
            <a:graphicFrameLocks noGrp="1"/>
          </p:cNvGraphicFramePr>
          <p:nvPr>
            <p:extLst>
              <p:ext uri="{D42A27DB-BD31-4B8C-83A1-F6EECF244321}">
                <p14:modId xmlns:p14="http://schemas.microsoft.com/office/powerpoint/2010/main" val="3415644582"/>
              </p:ext>
            </p:extLst>
          </p:nvPr>
        </p:nvGraphicFramePr>
        <p:xfrm>
          <a:off x="1031132" y="3005674"/>
          <a:ext cx="9951396" cy="2382520"/>
        </p:xfrm>
        <a:graphic>
          <a:graphicData uri="http://schemas.openxmlformats.org/drawingml/2006/table">
            <a:tbl>
              <a:tblPr firstRow="1" bandRow="1">
                <a:tableStyleId>{5C22544A-7EE6-4342-B048-85BDC9FD1C3A}</a:tableStyleId>
              </a:tblPr>
              <a:tblGrid>
                <a:gridCol w="3317132">
                  <a:extLst>
                    <a:ext uri="{9D8B030D-6E8A-4147-A177-3AD203B41FA5}">
                      <a16:colId xmlns:a16="http://schemas.microsoft.com/office/drawing/2014/main" val="2446707237"/>
                    </a:ext>
                  </a:extLst>
                </a:gridCol>
                <a:gridCol w="3317132">
                  <a:extLst>
                    <a:ext uri="{9D8B030D-6E8A-4147-A177-3AD203B41FA5}">
                      <a16:colId xmlns:a16="http://schemas.microsoft.com/office/drawing/2014/main" val="514275768"/>
                    </a:ext>
                  </a:extLst>
                </a:gridCol>
                <a:gridCol w="3317132">
                  <a:extLst>
                    <a:ext uri="{9D8B030D-6E8A-4147-A177-3AD203B41FA5}">
                      <a16:colId xmlns:a16="http://schemas.microsoft.com/office/drawing/2014/main" val="3470217699"/>
                    </a:ext>
                  </a:extLst>
                </a:gridCol>
              </a:tblGrid>
              <a:tr h="370840">
                <a:tc>
                  <a:txBody>
                    <a:bodyPr/>
                    <a:lstStyle/>
                    <a:p>
                      <a:pPr algn="ctr"/>
                      <a:r>
                        <a:rPr lang="es-MX" sz="2400" dirty="0"/>
                        <a:t>¿Qué ofrece el sistema? </a:t>
                      </a:r>
                    </a:p>
                  </a:txBody>
                  <a:tcPr/>
                </a:tc>
                <a:tc>
                  <a:txBody>
                    <a:bodyPr/>
                    <a:lstStyle/>
                    <a:p>
                      <a:pPr algn="ctr"/>
                      <a:r>
                        <a:rPr lang="es-MX" sz="2400" dirty="0"/>
                        <a:t>¿A quién se lo ofrece?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s-MX" sz="2400" dirty="0"/>
                        <a:t>¿Para qué se lo ofrece?</a:t>
                      </a:r>
                    </a:p>
                    <a:p>
                      <a:pPr algn="ctr"/>
                      <a:endParaRPr lang="es-MX" sz="2400" dirty="0"/>
                    </a:p>
                  </a:txBody>
                  <a:tcPr/>
                </a:tc>
                <a:extLst>
                  <a:ext uri="{0D108BD9-81ED-4DB2-BD59-A6C34878D82A}">
                    <a16:rowId xmlns:a16="http://schemas.microsoft.com/office/drawing/2014/main" val="2782209838"/>
                  </a:ext>
                </a:extLst>
              </a:tr>
              <a:tr h="370840">
                <a:tc>
                  <a:txBody>
                    <a:bodyPr/>
                    <a:lstStyle/>
                    <a:p>
                      <a:r>
                        <a:rPr lang="es-MX" dirty="0"/>
                        <a:t>Estudios a nivel licenciatura en Ciencias de la Administración.</a:t>
                      </a:r>
                    </a:p>
                  </a:txBody>
                  <a:tcPr/>
                </a:tc>
                <a:tc>
                  <a:txBody>
                    <a:bodyPr/>
                    <a:lstStyle/>
                    <a:p>
                      <a:r>
                        <a:rPr lang="es-MX" dirty="0"/>
                        <a:t>A las personas que cuenten con un diploma de preparatoria, con reconocimiento oficial.</a:t>
                      </a:r>
                    </a:p>
                  </a:txBody>
                  <a:tcPr/>
                </a:tc>
                <a:tc>
                  <a:txBody>
                    <a:bodyPr/>
                    <a:lstStyle/>
                    <a:p>
                      <a:r>
                        <a:rPr lang="es-MX" dirty="0"/>
                        <a:t>Para que se preparen en alguna  licenciatura en Ciencias de la Administración y puedan insertarse en el mercado laboral.</a:t>
                      </a:r>
                    </a:p>
                  </a:txBody>
                  <a:tcPr/>
                </a:tc>
                <a:extLst>
                  <a:ext uri="{0D108BD9-81ED-4DB2-BD59-A6C34878D82A}">
                    <a16:rowId xmlns:a16="http://schemas.microsoft.com/office/drawing/2014/main" val="1336733743"/>
                  </a:ext>
                </a:extLst>
              </a:tr>
              <a:tr h="370840">
                <a:tc>
                  <a:txBody>
                    <a:bodyPr/>
                    <a:lstStyle/>
                    <a:p>
                      <a:pPr algn="ctr"/>
                      <a:r>
                        <a:rPr lang="es-MX" dirty="0"/>
                        <a:t>Producto (bien o servicio)</a:t>
                      </a:r>
                    </a:p>
                  </a:txBody>
                  <a:tcPr/>
                </a:tc>
                <a:tc>
                  <a:txBody>
                    <a:bodyPr/>
                    <a:lstStyle/>
                    <a:p>
                      <a:pPr algn="ctr"/>
                      <a:r>
                        <a:rPr lang="es-MX" dirty="0"/>
                        <a:t>Mercado</a:t>
                      </a:r>
                    </a:p>
                  </a:txBody>
                  <a:tcPr/>
                </a:tc>
                <a:tc>
                  <a:txBody>
                    <a:bodyPr/>
                    <a:lstStyle/>
                    <a:p>
                      <a:pPr algn="ctr"/>
                      <a:r>
                        <a:rPr lang="es-MX" dirty="0"/>
                        <a:t>Necesidad a satisfacer</a:t>
                      </a:r>
                    </a:p>
                  </a:txBody>
                  <a:tcPr/>
                </a:tc>
                <a:extLst>
                  <a:ext uri="{0D108BD9-81ED-4DB2-BD59-A6C34878D82A}">
                    <a16:rowId xmlns:a16="http://schemas.microsoft.com/office/drawing/2014/main" val="290509814"/>
                  </a:ext>
                </a:extLst>
              </a:tr>
            </a:tbl>
          </a:graphicData>
        </a:graphic>
      </p:graphicFrame>
    </p:spTree>
    <p:extLst>
      <p:ext uri="{BB962C8B-B14F-4D97-AF65-F5344CB8AC3E}">
        <p14:creationId xmlns:p14="http://schemas.microsoft.com/office/powerpoint/2010/main" val="23447774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1208C61-1937-45C9-A8BA-375DCE12A51E}"/>
              </a:ext>
            </a:extLst>
          </p:cNvPr>
          <p:cNvSpPr>
            <a:spLocks noGrp="1"/>
          </p:cNvSpPr>
          <p:nvPr>
            <p:ph idx="1"/>
          </p:nvPr>
        </p:nvSpPr>
        <p:spPr>
          <a:xfrm>
            <a:off x="838200" y="690664"/>
            <a:ext cx="10515600" cy="5486299"/>
          </a:xfrm>
        </p:spPr>
        <p:txBody>
          <a:bodyPr/>
          <a:lstStyle/>
          <a:p>
            <a:pPr marL="0" indent="0">
              <a:buNone/>
            </a:pPr>
            <a:r>
              <a:rPr lang="es-MX" dirty="0"/>
              <a:t>Para lo anterior:</a:t>
            </a:r>
          </a:p>
          <a:p>
            <a:pPr marL="0" indent="0">
              <a:buNone/>
            </a:pPr>
            <a:r>
              <a:rPr lang="es-MX" dirty="0"/>
              <a:t>¿Qué fortalezas tiene? ¿Qué debilidades presenta?</a:t>
            </a:r>
          </a:p>
          <a:p>
            <a:pPr marL="0" indent="0">
              <a:buNone/>
            </a:pPr>
            <a:r>
              <a:rPr lang="es-MX" dirty="0"/>
              <a:t>Pero además del entorno en que se desarrolla:</a:t>
            </a:r>
          </a:p>
          <a:p>
            <a:pPr marL="0" indent="0">
              <a:buNone/>
            </a:pPr>
            <a:r>
              <a:rPr lang="es-MX" dirty="0"/>
              <a:t>¿Qué oportunidades le ofrece? ¿Qué amenazas le presenta?</a:t>
            </a:r>
          </a:p>
          <a:p>
            <a:pPr marL="0" indent="0">
              <a:buNone/>
            </a:pPr>
            <a:endParaRPr lang="es-MX" dirty="0"/>
          </a:p>
        </p:txBody>
      </p:sp>
      <p:graphicFrame>
        <p:nvGraphicFramePr>
          <p:cNvPr id="6" name="Tabla 6">
            <a:extLst>
              <a:ext uri="{FF2B5EF4-FFF2-40B4-BE49-F238E27FC236}">
                <a16:creationId xmlns:a16="http://schemas.microsoft.com/office/drawing/2014/main" id="{D4233572-6BEB-40B8-B71F-FF5A683876E2}"/>
              </a:ext>
            </a:extLst>
          </p:cNvPr>
          <p:cNvGraphicFramePr>
            <a:graphicFrameLocks noGrp="1"/>
          </p:cNvGraphicFramePr>
          <p:nvPr>
            <p:extLst>
              <p:ext uri="{D42A27DB-BD31-4B8C-83A1-F6EECF244321}">
                <p14:modId xmlns:p14="http://schemas.microsoft.com/office/powerpoint/2010/main" val="1227583618"/>
              </p:ext>
            </p:extLst>
          </p:nvPr>
        </p:nvGraphicFramePr>
        <p:xfrm>
          <a:off x="1099227" y="3093215"/>
          <a:ext cx="9289914" cy="1920240"/>
        </p:xfrm>
        <a:graphic>
          <a:graphicData uri="http://schemas.openxmlformats.org/drawingml/2006/table">
            <a:tbl>
              <a:tblPr firstRow="1" bandRow="1">
                <a:tableStyleId>{5C22544A-7EE6-4342-B048-85BDC9FD1C3A}</a:tableStyleId>
              </a:tblPr>
              <a:tblGrid>
                <a:gridCol w="2694560">
                  <a:extLst>
                    <a:ext uri="{9D8B030D-6E8A-4147-A177-3AD203B41FA5}">
                      <a16:colId xmlns:a16="http://schemas.microsoft.com/office/drawing/2014/main" val="4210573949"/>
                    </a:ext>
                  </a:extLst>
                </a:gridCol>
                <a:gridCol w="3498716">
                  <a:extLst>
                    <a:ext uri="{9D8B030D-6E8A-4147-A177-3AD203B41FA5}">
                      <a16:colId xmlns:a16="http://schemas.microsoft.com/office/drawing/2014/main" val="1146117452"/>
                    </a:ext>
                  </a:extLst>
                </a:gridCol>
                <a:gridCol w="3096638">
                  <a:extLst>
                    <a:ext uri="{9D8B030D-6E8A-4147-A177-3AD203B41FA5}">
                      <a16:colId xmlns:a16="http://schemas.microsoft.com/office/drawing/2014/main" val="4137428213"/>
                    </a:ext>
                  </a:extLst>
                </a:gridCol>
              </a:tblGrid>
              <a:tr h="370840">
                <a:tc>
                  <a:txBody>
                    <a:bodyPr/>
                    <a:lstStyle/>
                    <a:p>
                      <a:endParaRPr lang="es-MX" sz="3600" dirty="0"/>
                    </a:p>
                  </a:txBody>
                  <a:tcPr/>
                </a:tc>
                <a:tc>
                  <a:txBody>
                    <a:bodyPr/>
                    <a:lstStyle/>
                    <a:p>
                      <a:r>
                        <a:rPr lang="es-MX" sz="3600" dirty="0"/>
                        <a:t>Oportunidades</a:t>
                      </a:r>
                    </a:p>
                  </a:txBody>
                  <a:tcPr/>
                </a:tc>
                <a:tc>
                  <a:txBody>
                    <a:bodyPr/>
                    <a:lstStyle/>
                    <a:p>
                      <a:r>
                        <a:rPr lang="es-MX" sz="3600" dirty="0"/>
                        <a:t>Amenazas</a:t>
                      </a:r>
                    </a:p>
                  </a:txBody>
                  <a:tcPr/>
                </a:tc>
                <a:extLst>
                  <a:ext uri="{0D108BD9-81ED-4DB2-BD59-A6C34878D82A}">
                    <a16:rowId xmlns:a16="http://schemas.microsoft.com/office/drawing/2014/main" val="3899279326"/>
                  </a:ext>
                </a:extLst>
              </a:tr>
              <a:tr h="370840">
                <a:tc>
                  <a:txBody>
                    <a:bodyPr/>
                    <a:lstStyle/>
                    <a:p>
                      <a:r>
                        <a:rPr lang="es-MX" sz="3600" dirty="0"/>
                        <a:t>Fortalezas</a:t>
                      </a:r>
                    </a:p>
                  </a:txBody>
                  <a:tcPr/>
                </a:tc>
                <a:tc>
                  <a:txBody>
                    <a:bodyPr/>
                    <a:lstStyle/>
                    <a:p>
                      <a:pPr algn="ctr"/>
                      <a:r>
                        <a:rPr lang="es-MX" sz="3600" dirty="0"/>
                        <a:t>FO</a:t>
                      </a:r>
                    </a:p>
                  </a:txBody>
                  <a:tcPr/>
                </a:tc>
                <a:tc>
                  <a:txBody>
                    <a:bodyPr/>
                    <a:lstStyle/>
                    <a:p>
                      <a:pPr algn="ctr"/>
                      <a:endParaRPr lang="es-MX" sz="3600" dirty="0"/>
                    </a:p>
                  </a:txBody>
                  <a:tcPr/>
                </a:tc>
                <a:extLst>
                  <a:ext uri="{0D108BD9-81ED-4DB2-BD59-A6C34878D82A}">
                    <a16:rowId xmlns:a16="http://schemas.microsoft.com/office/drawing/2014/main" val="3018597857"/>
                  </a:ext>
                </a:extLst>
              </a:tr>
              <a:tr h="370840">
                <a:tc>
                  <a:txBody>
                    <a:bodyPr/>
                    <a:lstStyle/>
                    <a:p>
                      <a:r>
                        <a:rPr lang="es-MX" sz="3600" dirty="0"/>
                        <a:t>Debilidades</a:t>
                      </a:r>
                    </a:p>
                  </a:txBody>
                  <a:tcPr/>
                </a:tc>
                <a:tc>
                  <a:txBody>
                    <a:bodyPr/>
                    <a:lstStyle/>
                    <a:p>
                      <a:pPr algn="ctr"/>
                      <a:endParaRPr lang="es-MX" sz="3600"/>
                    </a:p>
                  </a:txBody>
                  <a:tcPr/>
                </a:tc>
                <a:tc>
                  <a:txBody>
                    <a:bodyPr/>
                    <a:lstStyle/>
                    <a:p>
                      <a:pPr algn="ctr"/>
                      <a:r>
                        <a:rPr lang="es-MX" sz="3600" dirty="0"/>
                        <a:t>DA</a:t>
                      </a:r>
                    </a:p>
                  </a:txBody>
                  <a:tcPr/>
                </a:tc>
                <a:extLst>
                  <a:ext uri="{0D108BD9-81ED-4DB2-BD59-A6C34878D82A}">
                    <a16:rowId xmlns:a16="http://schemas.microsoft.com/office/drawing/2014/main" val="2307684296"/>
                  </a:ext>
                </a:extLst>
              </a:tr>
            </a:tbl>
          </a:graphicData>
        </a:graphic>
      </p:graphicFrame>
    </p:spTree>
    <p:extLst>
      <p:ext uri="{BB962C8B-B14F-4D97-AF65-F5344CB8AC3E}">
        <p14:creationId xmlns:p14="http://schemas.microsoft.com/office/powerpoint/2010/main" val="280512055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861</TotalTime>
  <Words>2278</Words>
  <Application>Microsoft Office PowerPoint</Application>
  <PresentationFormat>Panorámica</PresentationFormat>
  <Paragraphs>345</Paragraphs>
  <Slides>36</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36</vt:i4>
      </vt:variant>
    </vt:vector>
  </HeadingPairs>
  <TitlesOfParts>
    <vt:vector size="40" baseType="lpstr">
      <vt:lpstr>Arial</vt:lpstr>
      <vt:lpstr>Calibri</vt:lpstr>
      <vt:lpstr>Calibri Light</vt:lpstr>
      <vt:lpstr>Tema de Office</vt:lpstr>
      <vt:lpstr>Planeación estratégica con enfoque de sistemas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Planeación estratégica con enfoque de sistemas</dc:title>
  <dc:creator>Luis Alfredo Valdes Hernandez</dc:creator>
  <cp:lastModifiedBy>Luis Alfredo Valdes Hernandez</cp:lastModifiedBy>
  <cp:revision>14</cp:revision>
  <dcterms:created xsi:type="dcterms:W3CDTF">2021-12-08T11:41:02Z</dcterms:created>
  <dcterms:modified xsi:type="dcterms:W3CDTF">2021-12-14T04:15:04Z</dcterms:modified>
</cp:coreProperties>
</file>