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61" r:id="rId3"/>
    <p:sldId id="274" r:id="rId4"/>
    <p:sldId id="275" r:id="rId5"/>
    <p:sldId id="276" r:id="rId6"/>
    <p:sldId id="263" r:id="rId7"/>
    <p:sldId id="264" r:id="rId8"/>
    <p:sldId id="265" r:id="rId9"/>
    <p:sldId id="266" r:id="rId10"/>
    <p:sldId id="267" r:id="rId11"/>
    <p:sldId id="262" r:id="rId12"/>
    <p:sldId id="273" r:id="rId13"/>
    <p:sldId id="257" r:id="rId14"/>
    <p:sldId id="258" r:id="rId15"/>
    <p:sldId id="259" r:id="rId16"/>
    <p:sldId id="268" r:id="rId17"/>
    <p:sldId id="269" r:id="rId18"/>
    <p:sldId id="270" r:id="rId19"/>
    <p:sldId id="271" r:id="rId20"/>
    <p:sldId id="272" r:id="rId21"/>
    <p:sldId id="260"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964431-9C93-44C1-A455-3647D3A42966}" type="datetimeFigureOut">
              <a:rPr lang="es-MX" smtClean="0"/>
              <a:t>03/08/2020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BFE02-8164-4825-8826-04BE434849D1}" type="slidenum">
              <a:rPr lang="es-MX" smtClean="0"/>
              <a:t>‹Nº›</a:t>
            </a:fld>
            <a:endParaRPr lang="es-MX"/>
          </a:p>
        </p:txBody>
      </p:sp>
    </p:spTree>
    <p:extLst>
      <p:ext uri="{BB962C8B-B14F-4D97-AF65-F5344CB8AC3E}">
        <p14:creationId xmlns:p14="http://schemas.microsoft.com/office/powerpoint/2010/main" val="419106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C3AD3-FE67-44B8-B11E-963D998B0FAB}" type="slidenum">
              <a:rPr lang="es-ES"/>
              <a:pPr/>
              <a:t>13</a:t>
            </a:fld>
            <a:endParaRPr lang="es-E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6B7D6B4-1AB9-4167-9465-DC81AF36110E}" type="datetimeFigureOut">
              <a:rPr lang="es-MX" smtClean="0"/>
              <a:t>03/08/2020</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E1124BA-B7D9-4D45-B83D-46DF6920C05B}"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6B7D6B4-1AB9-4167-9465-DC81AF36110E}" type="datetimeFigureOut">
              <a:rPr lang="es-MX" smtClean="0"/>
              <a:t>03/08/2020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p>
            <a:fld id="{B6B7D6B4-1AB9-4167-9465-DC81AF36110E}" type="datetimeFigureOut">
              <a:rPr lang="es-MX" smtClean="0"/>
              <a:t>03/08/2020</a:t>
            </a:fld>
            <a:endParaRPr lang="es-MX"/>
          </a:p>
        </p:txBody>
      </p:sp>
      <p:sp>
        <p:nvSpPr>
          <p:cNvPr id="5" name="4 Marcador de pie de página"/>
          <p:cNvSpPr>
            <a:spLocks noGrp="1"/>
          </p:cNvSpPr>
          <p:nvPr>
            <p:ph type="ftr" sz="quarter" idx="11"/>
          </p:nvPr>
        </p:nvSpPr>
        <p:spPr>
          <a:xfrm>
            <a:off x="457200" y="6556248"/>
            <a:ext cx="3657600" cy="228600"/>
          </a:xfrm>
        </p:spPr>
        <p:txBody>
          <a:bodyPr/>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E1124BA-B7D9-4D45-B83D-46DF6920C05B}"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6B7D6B4-1AB9-4167-9465-DC81AF36110E}" type="datetimeFigureOut">
              <a:rPr lang="es-MX" smtClean="0"/>
              <a:t>03/08/2020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6B7D6B4-1AB9-4167-9465-DC81AF36110E}" type="datetimeFigureOut">
              <a:rPr lang="es-MX" smtClean="0"/>
              <a:t>03/08/2020</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p>
            <a:fld id="{AE1124BA-B7D9-4D45-B83D-46DF6920C05B}"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6B7D6B4-1AB9-4167-9465-DC81AF36110E}" type="datetimeFigureOut">
              <a:rPr lang="es-MX" smtClean="0"/>
              <a:t>03/08/2020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6B7D6B4-1AB9-4167-9465-DC81AF36110E}" type="datetimeFigureOut">
              <a:rPr lang="es-MX" smtClean="0"/>
              <a:t>03/08/2020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6B7D6B4-1AB9-4167-9465-DC81AF36110E}" type="datetimeFigureOut">
              <a:rPr lang="es-MX" smtClean="0"/>
              <a:t>03/08/2020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6B7D6B4-1AB9-4167-9465-DC81AF36110E}" type="datetimeFigureOut">
              <a:rPr lang="es-MX" smtClean="0"/>
              <a:t>03/08/2020</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6B7D6B4-1AB9-4167-9465-DC81AF36110E}" type="datetimeFigureOut">
              <a:rPr lang="es-MX" smtClean="0"/>
              <a:t>03/08/2020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6B7D6B4-1AB9-4167-9465-DC81AF36110E}" type="datetimeFigureOut">
              <a:rPr lang="es-MX" smtClean="0"/>
              <a:t>03/08/2020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1124BA-B7D9-4D45-B83D-46DF6920C05B}" type="slidenum">
              <a:rPr lang="es-MX" smtClean="0"/>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6B7D6B4-1AB9-4167-9465-DC81AF36110E}" type="datetimeFigureOut">
              <a:rPr lang="es-MX" smtClean="0"/>
              <a:t>03/08/2020</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E1124BA-B7D9-4D45-B83D-46DF6920C05B}"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a:t>
            </a:r>
            <a:endParaRPr lang="es-MX" dirty="0"/>
          </a:p>
        </p:txBody>
      </p:sp>
      <p:sp>
        <p:nvSpPr>
          <p:cNvPr id="3" name="2 Subtítulo"/>
          <p:cNvSpPr>
            <a:spLocks noGrp="1"/>
          </p:cNvSpPr>
          <p:nvPr>
            <p:ph type="body" sz="half" idx="2"/>
          </p:nvPr>
        </p:nvSpPr>
        <p:spPr/>
        <p:txBody>
          <a:bodyPr>
            <a:normAutofit/>
          </a:bodyPr>
          <a:lstStyle/>
          <a:p>
            <a:r>
              <a:rPr lang="es-MX" dirty="0" smtClean="0"/>
              <a:t>Dra. Guillermina Baena Paz</a:t>
            </a:r>
          </a:p>
          <a:p>
            <a:r>
              <a:rPr lang="es-MX" dirty="0" smtClean="0"/>
              <a:t>Curso prospectiva</a:t>
            </a:r>
          </a:p>
          <a:p>
            <a:r>
              <a:rPr lang="es-MX" smtClean="0"/>
              <a:t>2011</a:t>
            </a:r>
            <a:endParaRPr lang="es-MX" dirty="0"/>
          </a:p>
        </p:txBody>
      </p:sp>
      <p:pic>
        <p:nvPicPr>
          <p:cNvPr id="5" name="4 Marcador de posición de imagen"/>
          <p:cNvPicPr>
            <a:picLocks noGrp="1" noChangeAspect="1"/>
          </p:cNvPicPr>
          <p:nvPr>
            <p:ph type="pic" idx="1"/>
          </p:nvPr>
        </p:nvPicPr>
        <p:blipFill>
          <a:blip r:embed="rId2">
            <a:extLst>
              <a:ext uri="{28A0092B-C50C-407E-A947-70E740481C1C}">
                <a14:useLocalDpi xmlns:a14="http://schemas.microsoft.com/office/drawing/2010/main" val="0"/>
              </a:ext>
            </a:extLst>
          </a:blip>
          <a:srcRect l="16835" r="16835"/>
          <a:stretch>
            <a:fillRect/>
          </a:stretch>
        </p:blipFill>
        <p:spPr/>
      </p:pic>
    </p:spTree>
    <p:extLst>
      <p:ext uri="{BB962C8B-B14F-4D97-AF65-F5344CB8AC3E}">
        <p14:creationId xmlns:p14="http://schemas.microsoft.com/office/powerpoint/2010/main" val="729310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DELPHI:PROS Y CONTRAS</a:t>
            </a:r>
            <a:endParaRPr lang="es-MX" dirty="0"/>
          </a:p>
        </p:txBody>
      </p:sp>
      <p:sp>
        <p:nvSpPr>
          <p:cNvPr id="5" name="4 Marcador de contenido"/>
          <p:cNvSpPr>
            <a:spLocks noGrp="1"/>
          </p:cNvSpPr>
          <p:nvPr>
            <p:ph sz="half" idx="1"/>
          </p:nvPr>
        </p:nvSpPr>
        <p:spPr/>
        <p:txBody>
          <a:bodyPr>
            <a:normAutofit fontScale="85000" lnSpcReduction="20000"/>
          </a:bodyPr>
          <a:lstStyle/>
          <a:p>
            <a:r>
              <a:rPr lang="es-MX" dirty="0"/>
              <a:t>Sus PROS  son: </a:t>
            </a:r>
          </a:p>
          <a:p>
            <a:r>
              <a:rPr lang="es-MX" dirty="0"/>
              <a:t>Elimina:</a:t>
            </a:r>
          </a:p>
          <a:p>
            <a:r>
              <a:rPr lang="es-MX" dirty="0"/>
              <a:t>-ruidos semánticos</a:t>
            </a:r>
          </a:p>
          <a:p>
            <a:pPr lvl="0"/>
            <a:r>
              <a:rPr lang="es-MX" dirty="0"/>
              <a:t>presión grupal</a:t>
            </a:r>
          </a:p>
          <a:p>
            <a:pPr lvl="0"/>
            <a:r>
              <a:rPr lang="es-MX" dirty="0"/>
              <a:t>Pérdida de tiempo</a:t>
            </a:r>
          </a:p>
          <a:p>
            <a:pPr lvl="0"/>
            <a:r>
              <a:rPr lang="es-MX" dirty="0"/>
              <a:t>Falta de acuerdos</a:t>
            </a:r>
          </a:p>
          <a:p>
            <a:r>
              <a:rPr lang="es-MX" dirty="0"/>
              <a:t>Es idóneo si no:</a:t>
            </a:r>
          </a:p>
          <a:p>
            <a:pPr lvl="0"/>
            <a:r>
              <a:rPr lang="es-MX" dirty="0"/>
              <a:t>se refiere a datos históricos</a:t>
            </a:r>
          </a:p>
          <a:p>
            <a:pPr lvl="0"/>
            <a:r>
              <a:rPr lang="es-MX" dirty="0"/>
              <a:t>percepción cualitativa</a:t>
            </a:r>
          </a:p>
          <a:p>
            <a:pPr lvl="0"/>
            <a:r>
              <a:rPr lang="es-MX" dirty="0"/>
              <a:t>se requiere un alto nivel de información</a:t>
            </a:r>
          </a:p>
          <a:p>
            <a:endParaRPr lang="es-MX" dirty="0"/>
          </a:p>
        </p:txBody>
      </p:sp>
      <p:sp>
        <p:nvSpPr>
          <p:cNvPr id="6" name="5 Marcador de contenido"/>
          <p:cNvSpPr>
            <a:spLocks noGrp="1"/>
          </p:cNvSpPr>
          <p:nvPr>
            <p:ph sz="half" idx="2"/>
          </p:nvPr>
        </p:nvSpPr>
        <p:spPr/>
        <p:txBody>
          <a:bodyPr>
            <a:normAutofit fontScale="85000" lnSpcReduction="20000"/>
          </a:bodyPr>
          <a:lstStyle/>
          <a:p>
            <a:r>
              <a:rPr lang="es-MX" dirty="0"/>
              <a:t>CONTRAS:</a:t>
            </a:r>
          </a:p>
          <a:p>
            <a:pPr lvl="0"/>
            <a:r>
              <a:rPr lang="es-MX" dirty="0"/>
              <a:t>No permite inferir resultados</a:t>
            </a:r>
          </a:p>
          <a:p>
            <a:pPr lvl="0"/>
            <a:r>
              <a:rPr lang="es-MX" dirty="0"/>
              <a:t>No hay respuestas / hay deserciones</a:t>
            </a:r>
          </a:p>
          <a:p>
            <a:pPr lvl="0"/>
            <a:r>
              <a:rPr lang="es-MX" dirty="0"/>
              <a:t>Caro</a:t>
            </a:r>
          </a:p>
          <a:p>
            <a:pPr lvl="0"/>
            <a:r>
              <a:rPr lang="es-MX" dirty="0"/>
              <a:t>Carencias de la sistematización</a:t>
            </a:r>
          </a:p>
          <a:p>
            <a:endParaRPr lang="es-MX" dirty="0"/>
          </a:p>
        </p:txBody>
      </p:sp>
    </p:spTree>
    <p:extLst>
      <p:ext uri="{BB962C8B-B14F-4D97-AF65-F5344CB8AC3E}">
        <p14:creationId xmlns:p14="http://schemas.microsoft.com/office/powerpoint/2010/main" val="67628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 PROCEDIMIENTO</a:t>
            </a:r>
            <a:endParaRPr lang="es-MX" dirty="0"/>
          </a:p>
        </p:txBody>
      </p:sp>
      <p:sp>
        <p:nvSpPr>
          <p:cNvPr id="3" name="2 Marcador de contenido"/>
          <p:cNvSpPr>
            <a:spLocks noGrp="1"/>
          </p:cNvSpPr>
          <p:nvPr>
            <p:ph idx="1"/>
          </p:nvPr>
        </p:nvSpPr>
        <p:spPr/>
        <p:txBody>
          <a:bodyPr>
            <a:normAutofit lnSpcReduction="10000"/>
          </a:bodyPr>
          <a:lstStyle/>
          <a:p>
            <a:r>
              <a:rPr lang="es-MX" dirty="0"/>
              <a:t>S</a:t>
            </a:r>
            <a:r>
              <a:rPr lang="es-MX" dirty="0" smtClean="0"/>
              <a:t>e creó para obtener la visión de los expertos en la búsqueda del consenso mediante un procedimiento sistemático y controlado.</a:t>
            </a:r>
          </a:p>
          <a:p>
            <a:r>
              <a:rPr lang="es-MX" dirty="0" smtClean="0"/>
              <a:t>Lo genera un grupo coordinador, elige a los expertos y elabora el cuestionario</a:t>
            </a:r>
          </a:p>
          <a:p>
            <a:r>
              <a:rPr lang="es-MX" dirty="0" smtClean="0"/>
              <a:t>Se le envía a los expertos sin que se conozcan (primera ronda)</a:t>
            </a:r>
          </a:p>
          <a:p>
            <a:r>
              <a:rPr lang="es-MX" dirty="0" smtClean="0"/>
              <a:t>Se procesa la información y se les vuelve a enviar a los expertos (segunda ronda)</a:t>
            </a:r>
          </a:p>
          <a:p>
            <a:r>
              <a:rPr lang="es-MX" dirty="0" smtClean="0"/>
              <a:t>Se elabora una síntesis con todos los datos obtenidos y se les envía a los que toman decisiones.</a:t>
            </a:r>
            <a:endParaRPr lang="es-MX" dirty="0"/>
          </a:p>
        </p:txBody>
      </p:sp>
    </p:spTree>
    <p:extLst>
      <p:ext uri="{BB962C8B-B14F-4D97-AF65-F5344CB8AC3E}">
        <p14:creationId xmlns:p14="http://schemas.microsoft.com/office/powerpoint/2010/main" val="355292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 </a:t>
            </a:r>
            <a:r>
              <a:rPr lang="es-MX" dirty="0" err="1" smtClean="0"/>
              <a:t>PROCEDIMIeNTO</a:t>
            </a:r>
            <a:r>
              <a:rPr lang="es-MX" dirty="0" smtClean="0"/>
              <a:t> (Bas)</a:t>
            </a:r>
            <a:endParaRPr lang="es-MX" dirty="0"/>
          </a:p>
        </p:txBody>
      </p:sp>
      <p:sp>
        <p:nvSpPr>
          <p:cNvPr id="3" name="2 Marcador de contenido"/>
          <p:cNvSpPr>
            <a:spLocks noGrp="1"/>
          </p:cNvSpPr>
          <p:nvPr>
            <p:ph idx="1"/>
          </p:nvPr>
        </p:nvSpPr>
        <p:spPr/>
        <p:txBody>
          <a:bodyPr/>
          <a:lstStyle/>
          <a:p>
            <a:r>
              <a:rPr lang="es-MX" dirty="0"/>
              <a:t>Procedimiento de aplicación según Bas:</a:t>
            </a:r>
          </a:p>
          <a:p>
            <a:pPr lvl="0"/>
            <a:r>
              <a:rPr lang="es-MX" dirty="0"/>
              <a:t>Selección de expertos</a:t>
            </a:r>
          </a:p>
          <a:p>
            <a:pPr lvl="0"/>
            <a:r>
              <a:rPr lang="es-MX" dirty="0"/>
              <a:t>Diseño del soporte tecnológico</a:t>
            </a:r>
          </a:p>
          <a:p>
            <a:pPr lvl="0"/>
            <a:r>
              <a:rPr lang="es-MX" dirty="0"/>
              <a:t>Fase I  </a:t>
            </a:r>
            <a:r>
              <a:rPr lang="es-MX" dirty="0" err="1"/>
              <a:t>Brainstorming</a:t>
            </a:r>
            <a:r>
              <a:rPr lang="es-MX" dirty="0"/>
              <a:t> dirigido</a:t>
            </a:r>
          </a:p>
          <a:p>
            <a:pPr lvl="0"/>
            <a:r>
              <a:rPr lang="es-MX" dirty="0"/>
              <a:t>Análisis cualitativo y elaboración del cuestionario </a:t>
            </a:r>
            <a:r>
              <a:rPr lang="es-MX" dirty="0" err="1"/>
              <a:t>delphi</a:t>
            </a:r>
            <a:endParaRPr lang="es-MX" dirty="0"/>
          </a:p>
          <a:p>
            <a:pPr lvl="0"/>
            <a:r>
              <a:rPr lang="es-MX" dirty="0"/>
              <a:t>Fase II, primera ronda </a:t>
            </a:r>
            <a:r>
              <a:rPr lang="es-MX" dirty="0" err="1"/>
              <a:t>delphi</a:t>
            </a:r>
            <a:endParaRPr lang="es-MX" dirty="0"/>
          </a:p>
          <a:p>
            <a:pPr lvl="0"/>
            <a:r>
              <a:rPr lang="es-MX" dirty="0"/>
              <a:t>Análisis cuantitativo preliminar</a:t>
            </a:r>
          </a:p>
          <a:p>
            <a:pPr lvl="0"/>
            <a:r>
              <a:rPr lang="es-MX" dirty="0"/>
              <a:t>Fase III 2ª ronda </a:t>
            </a:r>
            <a:r>
              <a:rPr lang="es-MX" dirty="0" err="1"/>
              <a:t>delphi</a:t>
            </a:r>
            <a:endParaRPr lang="es-MX" dirty="0"/>
          </a:p>
          <a:p>
            <a:pPr lvl="0"/>
            <a:r>
              <a:rPr lang="es-MX" dirty="0"/>
              <a:t>Análisis cuantitativo de resultados</a:t>
            </a:r>
          </a:p>
          <a:p>
            <a:endParaRPr lang="es-MX" dirty="0"/>
          </a:p>
        </p:txBody>
      </p:sp>
    </p:spTree>
    <p:extLst>
      <p:ext uri="{BB962C8B-B14F-4D97-AF65-F5344CB8AC3E}">
        <p14:creationId xmlns:p14="http://schemas.microsoft.com/office/powerpoint/2010/main" val="83774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s-MX" dirty="0" smtClean="0"/>
              <a:t>DELPHI o DELFOS</a:t>
            </a:r>
            <a:endParaRPr lang="es-ES" dirty="0"/>
          </a:p>
        </p:txBody>
      </p:sp>
      <p:sp>
        <p:nvSpPr>
          <p:cNvPr id="280579" name="Rectangle 3"/>
          <p:cNvSpPr>
            <a:spLocks noGrp="1" noChangeArrowheads="1"/>
          </p:cNvSpPr>
          <p:nvPr>
            <p:ph idx="1"/>
          </p:nvPr>
        </p:nvSpPr>
        <p:spPr/>
        <p:txBody>
          <a:bodyPr>
            <a:normAutofit fontScale="92500" lnSpcReduction="10000"/>
          </a:bodyPr>
          <a:lstStyle/>
          <a:p>
            <a:endParaRPr lang="es-MX" sz="2800" dirty="0" smtClean="0"/>
          </a:p>
          <a:p>
            <a:r>
              <a:rPr lang="es-MX" sz="2800" dirty="0" smtClean="0"/>
              <a:t>Método clásico para identificar tendencias hacia el futuro.  Aunque se obtiene sólo un escenario.</a:t>
            </a:r>
          </a:p>
          <a:p>
            <a:r>
              <a:rPr lang="es-MX" sz="2800" dirty="0" smtClean="0"/>
              <a:t>Los expertos no se conocen entre sí y la justificación </a:t>
            </a:r>
            <a:r>
              <a:rPr lang="es-MX" sz="2800" i="1" dirty="0" smtClean="0"/>
              <a:t>oficial</a:t>
            </a:r>
            <a:r>
              <a:rPr lang="es-MX" sz="2800" dirty="0" smtClean="0"/>
              <a:t> a esto es que: elimina la actividad en comité reduciendo la influencia de factores psicológicos como la persuasión engañosa, la indisposición para abandonar opiniones públicamente expresadas y el efecto mimético que puede provocar una opinión mayoritaria (</a:t>
            </a:r>
            <a:r>
              <a:rPr lang="es-MX" sz="2800" dirty="0" err="1" smtClean="0"/>
              <a:t>Helmer</a:t>
            </a:r>
            <a:r>
              <a:rPr lang="es-MX" sz="2800" dirty="0" smtClean="0"/>
              <a:t> y </a:t>
            </a:r>
            <a:r>
              <a:rPr lang="es-MX" sz="2800" dirty="0" err="1" smtClean="0"/>
              <a:t>Rescher</a:t>
            </a:r>
            <a:r>
              <a:rPr lang="es-MX" sz="2800" dirty="0" smtClean="0"/>
              <a:t>)</a:t>
            </a:r>
          </a:p>
          <a:p>
            <a:pPr marL="0" indent="0">
              <a:buNone/>
            </a:pPr>
            <a:endParaRPr lang="es-MX" sz="2800" dirty="0"/>
          </a:p>
        </p:txBody>
      </p:sp>
    </p:spTree>
    <p:extLst>
      <p:ext uri="{BB962C8B-B14F-4D97-AF65-F5344CB8AC3E}">
        <p14:creationId xmlns:p14="http://schemas.microsoft.com/office/powerpoint/2010/main" val="2365494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 tradicional</a:t>
            </a:r>
            <a:endParaRPr lang="es-MX" dirty="0"/>
          </a:p>
        </p:txBody>
      </p:sp>
      <p:sp>
        <p:nvSpPr>
          <p:cNvPr id="3" name="2 Marcador de contenido"/>
          <p:cNvSpPr>
            <a:spLocks noGrp="1"/>
          </p:cNvSpPr>
          <p:nvPr>
            <p:ph idx="1"/>
          </p:nvPr>
        </p:nvSpPr>
        <p:spPr/>
        <p:txBody>
          <a:bodyPr/>
          <a:lstStyle/>
          <a:p>
            <a:r>
              <a:rPr lang="es-MX" dirty="0" smtClean="0"/>
              <a:t>Método </a:t>
            </a:r>
            <a:r>
              <a:rPr lang="es-MX" dirty="0" err="1" smtClean="0"/>
              <a:t>delphi</a:t>
            </a:r>
            <a:r>
              <a:rPr lang="es-MX" dirty="0" smtClean="0"/>
              <a:t> o </a:t>
            </a:r>
            <a:r>
              <a:rPr lang="es-MX" dirty="0" err="1" smtClean="0"/>
              <a:t>delfos</a:t>
            </a:r>
            <a:r>
              <a:rPr lang="es-MX" dirty="0" smtClean="0"/>
              <a:t>: consulta a expertos, anónimo, varias rondas, 3 a 6 meses</a:t>
            </a:r>
            <a:endParaRPr lang="es-MX" dirty="0"/>
          </a:p>
        </p:txBody>
      </p:sp>
    </p:spTree>
    <p:extLst>
      <p:ext uri="{BB962C8B-B14F-4D97-AF65-F5344CB8AC3E}">
        <p14:creationId xmlns:p14="http://schemas.microsoft.com/office/powerpoint/2010/main" val="2349423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 grupal</a:t>
            </a:r>
            <a:endParaRPr lang="es-MX" dirty="0"/>
          </a:p>
        </p:txBody>
      </p:sp>
      <p:sp>
        <p:nvSpPr>
          <p:cNvPr id="3" name="2 Marcador de contenido"/>
          <p:cNvSpPr>
            <a:spLocks noGrp="1"/>
          </p:cNvSpPr>
          <p:nvPr>
            <p:ph idx="1"/>
          </p:nvPr>
        </p:nvSpPr>
        <p:spPr/>
        <p:txBody>
          <a:bodyPr/>
          <a:lstStyle/>
          <a:p>
            <a:r>
              <a:rPr lang="es-MX" dirty="0" smtClean="0"/>
              <a:t>Delphi cara a cara o </a:t>
            </a:r>
            <a:r>
              <a:rPr lang="es-MX" dirty="0" err="1" smtClean="0"/>
              <a:t>delphi</a:t>
            </a:r>
            <a:r>
              <a:rPr lang="es-MX" dirty="0" smtClean="0"/>
              <a:t> grupal: expertos reunidos frente a frente.  Trabajan una pregunta abierta, lo </a:t>
            </a:r>
            <a:r>
              <a:rPr lang="es-MX" dirty="0" err="1" smtClean="0"/>
              <a:t>cuali</a:t>
            </a:r>
            <a:r>
              <a:rPr lang="es-MX" dirty="0" smtClean="0"/>
              <a:t> lo someten a lo </a:t>
            </a:r>
            <a:r>
              <a:rPr lang="es-MX" dirty="0" err="1" smtClean="0"/>
              <a:t>cuanti</a:t>
            </a:r>
            <a:r>
              <a:rPr lang="es-MX" dirty="0" smtClean="0"/>
              <a:t> y luego de nuevo a lo </a:t>
            </a:r>
            <a:r>
              <a:rPr lang="es-MX" dirty="0" err="1" smtClean="0"/>
              <a:t>cuali</a:t>
            </a:r>
            <a:r>
              <a:rPr lang="es-MX" dirty="0" smtClean="0"/>
              <a:t>. Generalmente lo </a:t>
            </a:r>
            <a:r>
              <a:rPr lang="es-MX" dirty="0" err="1" smtClean="0"/>
              <a:t>cuanti</a:t>
            </a:r>
            <a:r>
              <a:rPr lang="es-MX" dirty="0" smtClean="0"/>
              <a:t> es un software. 3 a 6 días.</a:t>
            </a:r>
          </a:p>
          <a:p>
            <a:r>
              <a:rPr lang="es-MX" dirty="0"/>
              <a:t> </a:t>
            </a:r>
            <a:r>
              <a:rPr lang="es-MX" dirty="0" smtClean="0"/>
              <a:t>Este tipo de </a:t>
            </a:r>
            <a:r>
              <a:rPr lang="es-MX" dirty="0" err="1" smtClean="0"/>
              <a:t>delphi</a:t>
            </a:r>
            <a:r>
              <a:rPr lang="es-MX" dirty="0" smtClean="0"/>
              <a:t> derrumba el argumento </a:t>
            </a:r>
            <a:r>
              <a:rPr lang="es-MX" smtClean="0"/>
              <a:t>de la </a:t>
            </a:r>
            <a:r>
              <a:rPr lang="es-MX" dirty="0" smtClean="0"/>
              <a:t>contaminación de opiniones, demostrando que un experto con una opinión ya fundada es muy difícil que la cambie.</a:t>
            </a:r>
          </a:p>
          <a:p>
            <a:endParaRPr lang="es-MX" dirty="0"/>
          </a:p>
        </p:txBody>
      </p:sp>
    </p:spTree>
    <p:extLst>
      <p:ext uri="{BB962C8B-B14F-4D97-AF65-F5344CB8AC3E}">
        <p14:creationId xmlns:p14="http://schemas.microsoft.com/office/powerpoint/2010/main" val="2637032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MINIDELPHI O DELPHI GRUPAL</a:t>
            </a:r>
            <a:endParaRPr lang="es-MX" dirty="0"/>
          </a:p>
        </p:txBody>
      </p:sp>
      <p:sp>
        <p:nvSpPr>
          <p:cNvPr id="3" name="2 Marcador de contenido"/>
          <p:cNvSpPr>
            <a:spLocks noGrp="1"/>
          </p:cNvSpPr>
          <p:nvPr>
            <p:ph idx="1"/>
          </p:nvPr>
        </p:nvSpPr>
        <p:spPr/>
        <p:txBody>
          <a:bodyPr>
            <a:normAutofit fontScale="85000" lnSpcReduction="20000"/>
          </a:bodyPr>
          <a:lstStyle/>
          <a:p>
            <a:r>
              <a:rPr lang="es-MX" dirty="0"/>
              <a:t>La virtud de tener a los expertos juntos es que el método se vuelve reflexivo en todo momento y hay una iteración de los resultados. Se vuelve un método dialógico de reflexión conjunta y consensuada. Cuando surge el conflicto, se cambia el nivel de la discusión y la manera de elegir.</a:t>
            </a:r>
          </a:p>
          <a:p>
            <a:r>
              <a:rPr lang="es-MX" dirty="0"/>
              <a:t>Las aseveraciones que hagan los expertos tienen que ser sencillas y simples. No se pueden hacer aseveraciones del tipo de “si sucediera esto, entonces esto otro…”, tampoco se valen aseveraciones complejas, del tipo de “si pasa esto, esto y esto.. entonces será esto otro…), las formulaciones tienen  que señalar un suceso que pensemos que va a ocurrir durante algún momento en el horizonte temporal. El futuro lo hemos imaginado y creemos que va a suceder.</a:t>
            </a:r>
          </a:p>
          <a:p>
            <a:endParaRPr lang="es-MX" dirty="0"/>
          </a:p>
        </p:txBody>
      </p:sp>
    </p:spTree>
    <p:extLst>
      <p:ext uri="{BB962C8B-B14F-4D97-AF65-F5344CB8AC3E}">
        <p14:creationId xmlns:p14="http://schemas.microsoft.com/office/powerpoint/2010/main" val="34052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DELPHI GRUPAL PROCEDIMIENTO</a:t>
            </a:r>
            <a:endParaRPr lang="es-MX" dirty="0"/>
          </a:p>
        </p:txBody>
      </p:sp>
      <p:sp>
        <p:nvSpPr>
          <p:cNvPr id="3" name="2 Marcador de contenido"/>
          <p:cNvSpPr>
            <a:spLocks noGrp="1"/>
          </p:cNvSpPr>
          <p:nvPr>
            <p:ph idx="1"/>
          </p:nvPr>
        </p:nvSpPr>
        <p:spPr/>
        <p:txBody>
          <a:bodyPr>
            <a:normAutofit fontScale="77500" lnSpcReduction="20000"/>
          </a:bodyPr>
          <a:lstStyle/>
          <a:p>
            <a:r>
              <a:rPr lang="es-MX" dirty="0"/>
              <a:t>La actuación de un coordinador es fundamental para centrar a los expertos, sintetizar, ubicarlos en los temas sin que se presenten diálogos o confrontaciones. El coordinador conduce a los expertos hacia estas fases:</a:t>
            </a:r>
          </a:p>
          <a:p>
            <a:pPr lvl="0"/>
            <a:r>
              <a:rPr lang="es-MX" dirty="0"/>
              <a:t>Una lluvia de ideas alrededor del tema o temas en discusión. Cada participante expresa lo que piensa que va a ocurrir o está ocurriendo.</a:t>
            </a:r>
          </a:p>
          <a:p>
            <a:pPr lvl="0"/>
            <a:r>
              <a:rPr lang="es-MX" dirty="0"/>
              <a:t>Un segundo paso trata de fijar cuáles van a ser los descriptores del escenario futuro con el o los horizontes temporales que se determinen</a:t>
            </a:r>
          </a:p>
          <a:p>
            <a:pPr lvl="0"/>
            <a:r>
              <a:rPr lang="es-MX" dirty="0"/>
              <a:t>Un tercer momento se da cuando se fijan plazos temporales a esos descriptores, se saca el rango de lo  que se diga y la media para saber cuál es el intervalo de confianza donde podamos fijar el plazo donde el hecho va a suceder. Estos plazos temporales se enmarcan por lapsos, por ejemplo décadas: 2010, 2020, 2030, 2040 y 2050, de tal manera que los expertos puedan tener la flexibilidad de manejarse por periodos de tiempo.</a:t>
            </a:r>
          </a:p>
          <a:p>
            <a:endParaRPr lang="es-MX" dirty="0"/>
          </a:p>
        </p:txBody>
      </p:sp>
    </p:spTree>
    <p:extLst>
      <p:ext uri="{BB962C8B-B14F-4D97-AF65-F5344CB8AC3E}">
        <p14:creationId xmlns:p14="http://schemas.microsoft.com/office/powerpoint/2010/main" val="2662573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DELPHI GRUPAL PROCEDIMIENTO 2)</a:t>
            </a:r>
            <a:endParaRPr lang="es-MX" dirty="0"/>
          </a:p>
        </p:txBody>
      </p:sp>
      <p:sp>
        <p:nvSpPr>
          <p:cNvPr id="3" name="2 Marcador de contenido"/>
          <p:cNvSpPr>
            <a:spLocks noGrp="1"/>
          </p:cNvSpPr>
          <p:nvPr>
            <p:ph idx="1"/>
          </p:nvPr>
        </p:nvSpPr>
        <p:spPr/>
        <p:txBody>
          <a:bodyPr>
            <a:normAutofit fontScale="77500" lnSpcReduction="20000"/>
          </a:bodyPr>
          <a:lstStyle/>
          <a:p>
            <a:r>
              <a:rPr lang="es-MX" dirty="0"/>
              <a:t>Como cada uno de nosotros tenemos representaciones distintas de la realidad, al final de estos tres pasos se tiene una representación intersubjetiva de todos los expertos.</a:t>
            </a:r>
          </a:p>
          <a:p>
            <a:r>
              <a:rPr lang="es-MX" dirty="0"/>
              <a:t>Luego pasamos al análisis</a:t>
            </a:r>
          </a:p>
          <a:p>
            <a:pPr lvl="0"/>
            <a:r>
              <a:rPr lang="es-MX" dirty="0"/>
              <a:t>Los resultados se enlistan por tema abordado. Se incluyen los descriptores, sugeridos por los participantes, discutidos y en algunos casos redefinidos. Una explicación más amplia de los mismos recupera la riqueza de la discusión.</a:t>
            </a:r>
          </a:p>
          <a:p>
            <a:pPr lvl="0"/>
            <a:r>
              <a:rPr lang="es-MX" dirty="0"/>
              <a:t>Los resultados se procesan estadísticamente.</a:t>
            </a:r>
          </a:p>
          <a:p>
            <a:pPr lvl="0"/>
            <a:r>
              <a:rPr lang="es-MX" dirty="0"/>
              <a:t>Los resultados se agrupan por tendencias cuyo criterio de ordenación se puede manejar por lo que NO se va a dar.</a:t>
            </a:r>
          </a:p>
          <a:p>
            <a:r>
              <a:rPr lang="es-MX" dirty="0"/>
              <a:t>Las tendencias que surgen de este </a:t>
            </a:r>
            <a:r>
              <a:rPr lang="es-MX" dirty="0" err="1"/>
              <a:t>minidelphi</a:t>
            </a:r>
            <a:r>
              <a:rPr lang="es-MX" dirty="0"/>
              <a:t> son diagnósticas, se refieren a lo que está pasando.</a:t>
            </a:r>
            <a:endParaRPr lang="es-MX" b="1" dirty="0"/>
          </a:p>
          <a:p>
            <a:r>
              <a:rPr lang="es-MX" dirty="0"/>
              <a:t>Las tendencias </a:t>
            </a:r>
            <a:r>
              <a:rPr lang="es-MX" u="sng" dirty="0"/>
              <a:t>se pueden revertir</a:t>
            </a:r>
            <a:r>
              <a:rPr lang="es-MX" dirty="0"/>
              <a:t>. No son determinismos. Son resultado, a partir de elementos del pasado y del presente, de lo que se vislumbra , lo que así va a seguir.</a:t>
            </a:r>
          </a:p>
          <a:p>
            <a:endParaRPr lang="es-MX" dirty="0"/>
          </a:p>
        </p:txBody>
      </p:sp>
    </p:spTree>
    <p:extLst>
      <p:ext uri="{BB962C8B-B14F-4D97-AF65-F5344CB8AC3E}">
        <p14:creationId xmlns:p14="http://schemas.microsoft.com/office/powerpoint/2010/main" val="2742380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 GRUPAL TENDENCIAS</a:t>
            </a:r>
            <a:endParaRPr lang="es-MX" dirty="0"/>
          </a:p>
        </p:txBody>
      </p:sp>
      <p:sp>
        <p:nvSpPr>
          <p:cNvPr id="3" name="2 Marcador de contenido"/>
          <p:cNvSpPr>
            <a:spLocks noGrp="1"/>
          </p:cNvSpPr>
          <p:nvPr>
            <p:ph idx="1"/>
          </p:nvPr>
        </p:nvSpPr>
        <p:spPr/>
        <p:txBody>
          <a:bodyPr>
            <a:normAutofit fontScale="92500"/>
          </a:bodyPr>
          <a:lstStyle/>
          <a:p>
            <a:r>
              <a:rPr lang="es-MX" sz="2800" dirty="0"/>
              <a:t>Se pueden apreciar las siguientes tendencias:</a:t>
            </a:r>
          </a:p>
          <a:p>
            <a:pPr lvl="1"/>
            <a:r>
              <a:rPr lang="es-MX" sz="2400" b="1" i="1" dirty="0"/>
              <a:t>Tendencias fuertes</a:t>
            </a:r>
            <a:r>
              <a:rPr lang="es-MX" sz="2400" dirty="0"/>
              <a:t> donde todos los expertos independientemente de sus posiciones coinciden que esos eventos van a ocurrir (100%)</a:t>
            </a:r>
          </a:p>
          <a:p>
            <a:pPr lvl="1"/>
            <a:r>
              <a:rPr lang="es-MX" sz="2400" b="1" i="1" dirty="0"/>
              <a:t>Tendencias altamente probables</a:t>
            </a:r>
            <a:r>
              <a:rPr lang="es-MX" sz="2400" dirty="0"/>
              <a:t> (del 70 al 90%)</a:t>
            </a:r>
          </a:p>
          <a:p>
            <a:pPr lvl="1"/>
            <a:r>
              <a:rPr lang="es-MX" sz="2400" dirty="0"/>
              <a:t>Tendencias que conforman una</a:t>
            </a:r>
            <a:r>
              <a:rPr lang="es-MX" sz="2400" b="1" i="1" dirty="0"/>
              <a:t> región de incertidumbre </a:t>
            </a:r>
            <a:r>
              <a:rPr lang="es-MX" sz="2400" dirty="0"/>
              <a:t>(del 36  al 63% de probabilidades)</a:t>
            </a:r>
          </a:p>
          <a:p>
            <a:pPr lvl="1"/>
            <a:r>
              <a:rPr lang="es-MX" sz="2400" b="1" i="1" dirty="0"/>
              <a:t>Tendencias con poca probabilidad</a:t>
            </a:r>
            <a:r>
              <a:rPr lang="es-MX" sz="2400" i="1" dirty="0"/>
              <a:t> </a:t>
            </a:r>
            <a:r>
              <a:rPr lang="es-MX" sz="2400" dirty="0"/>
              <a:t>de darse (del 27% o menos)</a:t>
            </a:r>
          </a:p>
          <a:p>
            <a:r>
              <a:rPr lang="es-MX" sz="2800" dirty="0"/>
              <a:t>Los dos polos de las tendencias son la certeza que da las tendencias fuertes y lo imposible</a:t>
            </a:r>
            <a:r>
              <a:rPr lang="es-MX" sz="2800" dirty="0" smtClean="0"/>
              <a:t>.</a:t>
            </a:r>
            <a:endParaRPr lang="es-MX" sz="2800" dirty="0"/>
          </a:p>
        </p:txBody>
      </p:sp>
    </p:spTree>
    <p:extLst>
      <p:ext uri="{BB962C8B-B14F-4D97-AF65-F5344CB8AC3E}">
        <p14:creationId xmlns:p14="http://schemas.microsoft.com/office/powerpoint/2010/main" val="34563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smtClean="0"/>
              <a:t>Orígenes del </a:t>
            </a:r>
            <a:r>
              <a:rPr lang="es-MX" dirty="0" err="1" smtClean="0"/>
              <a:t>delphi</a:t>
            </a:r>
            <a:endParaRPr lang="es-MX" dirty="0"/>
          </a:p>
        </p:txBody>
      </p:sp>
      <p:sp>
        <p:nvSpPr>
          <p:cNvPr id="6" name="5 Marcador de contenido"/>
          <p:cNvSpPr>
            <a:spLocks noGrp="1"/>
          </p:cNvSpPr>
          <p:nvPr>
            <p:ph idx="1"/>
          </p:nvPr>
        </p:nvSpPr>
        <p:spPr/>
        <p:txBody>
          <a:bodyPr>
            <a:normAutofit fontScale="85000" lnSpcReduction="10000"/>
          </a:bodyPr>
          <a:lstStyle/>
          <a:p>
            <a:r>
              <a:rPr lang="es-MX" dirty="0" smtClean="0"/>
              <a:t>Drogas, vírgenes, trances y sacrificio eran los métodos de predicción usados por los oráculos de la antigua Grecia. Desde el siglo 8 al 30  </a:t>
            </a:r>
            <a:r>
              <a:rPr lang="es-MX" dirty="0" err="1" smtClean="0"/>
              <a:t>D.C.los</a:t>
            </a:r>
            <a:r>
              <a:rPr lang="es-MX" dirty="0" smtClean="0"/>
              <a:t> oráculos tuvieron un </a:t>
            </a:r>
            <a:r>
              <a:rPr lang="es-MX" dirty="0" err="1" smtClean="0"/>
              <a:t>importanbte</a:t>
            </a:r>
            <a:r>
              <a:rPr lang="es-MX" dirty="0" smtClean="0"/>
              <a:t> rol en la vida de la gente. En su rol como </a:t>
            </a:r>
            <a:r>
              <a:rPr lang="es-MX" dirty="0" err="1" smtClean="0"/>
              <a:t>think</a:t>
            </a:r>
            <a:r>
              <a:rPr lang="es-MX" dirty="0" smtClean="0"/>
              <a:t> </a:t>
            </a:r>
            <a:r>
              <a:rPr lang="es-MX" dirty="0" err="1" smtClean="0"/>
              <a:t>tanks</a:t>
            </a:r>
            <a:r>
              <a:rPr lang="es-MX" dirty="0" smtClean="0"/>
              <a:t> políticos, los oráculos tenían la reputación y poder más allá de la que pudieran soñar los futuristas actuales.</a:t>
            </a:r>
          </a:p>
          <a:p>
            <a:r>
              <a:rPr lang="es-MX" dirty="0" smtClean="0"/>
              <a:t>El trabajo de la pitonisa alguien con 50 años de edad, virgen, pasaba mucho tiempo inducida por un trance con droga  en un estado de euforia como de delirio daba la profecía que tenía que ser descifrada por los sacerdotes, quienes manipulaban la información obtenida en otro lado y dejaban satisfecho al cliente: «un transparente y elegante fraude, artísticamente satisfactorio y socialmente perfecto.</a:t>
            </a:r>
            <a:endParaRPr lang="es-MX" dirty="0"/>
          </a:p>
        </p:txBody>
      </p:sp>
    </p:spTree>
    <p:extLst>
      <p:ext uri="{BB962C8B-B14F-4D97-AF65-F5344CB8AC3E}">
        <p14:creationId xmlns:p14="http://schemas.microsoft.com/office/powerpoint/2010/main" val="2757468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DELPHI GRUPAL </a:t>
            </a:r>
            <a:r>
              <a:rPr lang="es-MX" dirty="0" smtClean="0"/>
              <a:t>TENDENCIAS 2)</a:t>
            </a:r>
            <a:endParaRPr lang="es-MX" dirty="0"/>
          </a:p>
        </p:txBody>
      </p:sp>
      <p:sp>
        <p:nvSpPr>
          <p:cNvPr id="3" name="2 Marcador de contenido"/>
          <p:cNvSpPr>
            <a:spLocks noGrp="1"/>
          </p:cNvSpPr>
          <p:nvPr>
            <p:ph idx="1"/>
          </p:nvPr>
        </p:nvSpPr>
        <p:spPr/>
        <p:txBody>
          <a:bodyPr>
            <a:normAutofit fontScale="85000" lnSpcReduction="20000"/>
          </a:bodyPr>
          <a:lstStyle/>
          <a:p>
            <a:r>
              <a:rPr lang="es-MX" sz="2400" dirty="0"/>
              <a:t>Cuando la tendencia no se verifica se pone 0, en la heterogeneidad de los expertos el hecho que todos coincidan es una tendencia fuerte.</a:t>
            </a:r>
          </a:p>
          <a:p>
            <a:r>
              <a:rPr lang="es-MX" sz="2400" dirty="0"/>
              <a:t>Cuando el cuadro no se verifica tiene números entre el 1 y 3 la tendencias es altamente probable entre el 70 y 90%.</a:t>
            </a:r>
          </a:p>
          <a:p>
            <a:r>
              <a:rPr lang="es-MX" sz="2400" dirty="0"/>
              <a:t>Cuando los expertos se acercan al empate, o sea que el </a:t>
            </a:r>
            <a:r>
              <a:rPr lang="es-MX" sz="2400" i="1" dirty="0"/>
              <a:t>No se verifica </a:t>
            </a:r>
            <a:r>
              <a:rPr lang="es-MX" sz="2400" dirty="0"/>
              <a:t>cae entre 4 y 7 menciones, las probabilidades tendrían un valor como del 50%, aunque no se debe interpretar como resultados del 50-50, lo que nos dicen los datos es que hay incertidumbre en que pueda suceder.</a:t>
            </a:r>
          </a:p>
          <a:p>
            <a:r>
              <a:rPr lang="es-MX" sz="2400" dirty="0"/>
              <a:t>Cuando los no se verifica caen en el rango de más de siete menciones, indica que alguien lo dijo y los demás lo ven al contrario.</a:t>
            </a:r>
          </a:p>
          <a:p>
            <a:r>
              <a:rPr lang="es-MX" sz="2400" dirty="0"/>
              <a:t>Ningún resultado se desprecia, la paradoja de lo probable es lo que se dice que puede ocurrir, pero de repente nadie apuesta a ello por verse como poco probable. Sin embargo, eso es la suerte: ocurrencia de lo poco probable.</a:t>
            </a:r>
          </a:p>
          <a:p>
            <a:endParaRPr lang="es-MX" dirty="0"/>
          </a:p>
          <a:p>
            <a:endParaRPr lang="es-MX" dirty="0"/>
          </a:p>
        </p:txBody>
      </p:sp>
    </p:spTree>
    <p:extLst>
      <p:ext uri="{BB962C8B-B14F-4D97-AF65-F5344CB8AC3E}">
        <p14:creationId xmlns:p14="http://schemas.microsoft.com/office/powerpoint/2010/main" val="4084291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 en tiempo real</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Delphi en tiempo real (RT). </a:t>
            </a:r>
          </a:p>
          <a:p>
            <a:r>
              <a:rPr lang="es-MX" dirty="0" smtClean="0"/>
              <a:t>Creado por Theodore Gordon por encargo de la DARPA es un método novedoso y rápido.</a:t>
            </a:r>
          </a:p>
          <a:p>
            <a:r>
              <a:rPr lang="es-MX" dirty="0" smtClean="0"/>
              <a:t>Se aplica vía internet, al tiempo que se contesta se van conociendo los resultados, </a:t>
            </a:r>
          </a:p>
          <a:p>
            <a:r>
              <a:rPr lang="es-MX" dirty="0" smtClean="0"/>
              <a:t>Otra de sus virtudes es que apoye a quien responde con información adicional sobre los temas para que el experto la considere y pueda dar una mejor opinión del asunto.</a:t>
            </a:r>
            <a:endParaRPr lang="es-MX" dirty="0"/>
          </a:p>
          <a:p>
            <a:r>
              <a:rPr lang="es-MX" dirty="0" smtClean="0"/>
              <a:t>El proceso es inmediato, pero hay un plazo para responderlo, en particular con temas complejos y puede tardar hasta un mes en </a:t>
            </a:r>
            <a:r>
              <a:rPr lang="es-MX" smtClean="0"/>
              <a:t>tenerse completo</a:t>
            </a:r>
            <a:r>
              <a:rPr lang="es-MX" dirty="0" smtClean="0"/>
              <a:t>.</a:t>
            </a:r>
            <a:endParaRPr lang="es-ES" dirty="0" smtClean="0"/>
          </a:p>
          <a:p>
            <a:endParaRPr lang="es-MX" dirty="0"/>
          </a:p>
        </p:txBody>
      </p:sp>
    </p:spTree>
    <p:extLst>
      <p:ext uri="{BB962C8B-B14F-4D97-AF65-F5344CB8AC3E}">
        <p14:creationId xmlns:p14="http://schemas.microsoft.com/office/powerpoint/2010/main" val="206960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Consulta </a:t>
            </a:r>
            <a:r>
              <a:rPr lang="es-MX" dirty="0" err="1" smtClean="0"/>
              <a:t>delphos</a:t>
            </a:r>
            <a:endParaRPr lang="es-MX" dirty="0"/>
          </a:p>
        </p:txBody>
      </p:sp>
      <p:sp>
        <p:nvSpPr>
          <p:cNvPr id="3" name="2 Marcador de contenido"/>
          <p:cNvSpPr>
            <a:spLocks noGrp="1"/>
          </p:cNvSpPr>
          <p:nvPr>
            <p:ph idx="1"/>
          </p:nvPr>
        </p:nvSpPr>
        <p:spPr/>
        <p:txBody>
          <a:bodyPr>
            <a:normAutofit fontScale="77500" lnSpcReduction="20000"/>
          </a:bodyPr>
          <a:lstStyle/>
          <a:p>
            <a:r>
              <a:rPr lang="es-ES" dirty="0"/>
              <a:t>El proceso a seguir para consultar al dios era el siguiente:</a:t>
            </a:r>
            <a:endParaRPr lang="es-MX" dirty="0"/>
          </a:p>
          <a:p>
            <a:pPr lvl="0"/>
            <a:r>
              <a:rPr lang="es-ES" dirty="0"/>
              <a:t>el consultante (que no podía ser una mujer) pagaba una tasa establecida por una confederación de ciudades griegas; las consultas podían ser hechas individual o colectivamente, para una ciudad, por ejemplo. El pago de una sobretasa o servicios proporcionados a la ciudad de Delfos permitían adquirir el derecho de </a:t>
            </a:r>
            <a:r>
              <a:rPr lang="es-ES" i="1" dirty="0" err="1"/>
              <a:t>promancia</a:t>
            </a:r>
            <a:r>
              <a:rPr lang="es-ES" dirty="0"/>
              <a:t>, es decir, el de consultar antes que los demás y así hacer caso omiso a la lista de espera que podía ser muy larga, ya que no se podía consultar a la Pitia más que una vez al mes; </a:t>
            </a:r>
            <a:endParaRPr lang="es-MX" dirty="0"/>
          </a:p>
          <a:p>
            <a:pPr lvl="0"/>
            <a:r>
              <a:rPr lang="es-ES" dirty="0"/>
              <a:t>se conducía al consultante al </a:t>
            </a:r>
            <a:r>
              <a:rPr lang="es-ES" dirty="0" err="1" smtClean="0"/>
              <a:t>adyton</a:t>
            </a:r>
            <a:r>
              <a:rPr lang="es-ES" dirty="0" smtClean="0"/>
              <a:t> del </a:t>
            </a:r>
            <a:r>
              <a:rPr lang="es-ES" dirty="0"/>
              <a:t>templo de Apolo; </a:t>
            </a:r>
            <a:endParaRPr lang="es-MX" dirty="0"/>
          </a:p>
          <a:p>
            <a:pPr lvl="0"/>
            <a:r>
              <a:rPr lang="es-ES" dirty="0"/>
              <a:t>allí se encontraba con la Pitia, que se había purificado al beber agua de la fuente </a:t>
            </a:r>
            <a:r>
              <a:rPr lang="es-ES" dirty="0" smtClean="0"/>
              <a:t>Castalia de </a:t>
            </a:r>
            <a:r>
              <a:rPr lang="es-ES" dirty="0"/>
              <a:t>Delfos y masticado hojas de laurel; ésta se hallaba instalada sobre un trípode. </a:t>
            </a:r>
            <a:endParaRPr lang="es-MX" dirty="0"/>
          </a:p>
          <a:p>
            <a:endParaRPr lang="es-MX" dirty="0"/>
          </a:p>
        </p:txBody>
      </p:sp>
    </p:spTree>
    <p:extLst>
      <p:ext uri="{BB962C8B-B14F-4D97-AF65-F5344CB8AC3E}">
        <p14:creationId xmlns:p14="http://schemas.microsoft.com/office/powerpoint/2010/main" val="3670522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Consulta </a:t>
            </a:r>
            <a:r>
              <a:rPr lang="es-MX" dirty="0" err="1" smtClean="0"/>
              <a:t>delphos</a:t>
            </a:r>
            <a:r>
              <a:rPr lang="es-MX" dirty="0" smtClean="0"/>
              <a:t> (2)</a:t>
            </a:r>
            <a:endParaRPr lang="es-MX" dirty="0"/>
          </a:p>
        </p:txBody>
      </p:sp>
      <p:sp>
        <p:nvSpPr>
          <p:cNvPr id="3" name="2 Marcador de contenido"/>
          <p:cNvSpPr>
            <a:spLocks noGrp="1"/>
          </p:cNvSpPr>
          <p:nvPr>
            <p:ph idx="1"/>
          </p:nvPr>
        </p:nvSpPr>
        <p:spPr/>
        <p:txBody>
          <a:bodyPr>
            <a:normAutofit fontScale="85000" lnSpcReduction="10000"/>
          </a:bodyPr>
          <a:lstStyle/>
          <a:p>
            <a:pPr lvl="0"/>
            <a:r>
              <a:rPr lang="es-ES" dirty="0"/>
              <a:t>el consultante ofrecía un sacrificio cruento al dios, el cual era conducido por los dos sacerdotes y sus asistentes; anticipadamente, la víctima era rociada con agua fría y, si no temblaba, la consulta al oráculo era anulada (con el riesgo, si no, de matar a la Pitia: ella no podía contradecir este signo divino que daba o no su acuerdo); </a:t>
            </a:r>
            <a:endParaRPr lang="es-MX" dirty="0"/>
          </a:p>
          <a:p>
            <a:pPr lvl="0"/>
            <a:r>
              <a:rPr lang="es-ES" dirty="0"/>
              <a:t>el consultante hacía su pregunta a la Pitia, cuestión que los sacerdotes entregaban a menudo en forma (a fin de que ella adoptara la forma de una alternativa); </a:t>
            </a:r>
            <a:endParaRPr lang="es-MX" dirty="0"/>
          </a:p>
          <a:p>
            <a:pPr lvl="0"/>
            <a:r>
              <a:rPr lang="es-ES" dirty="0"/>
              <a:t>la Pitia, finalmente, devolvía el oráculo del dios que hablaba a través de ella; esta respuesta debía ser pronunciada de modo claro por ambos sacerdotes de Apolo. Según los testimonios, como los de Plutarco, la Pitia no era visible, y no se oía más que su voz. </a:t>
            </a:r>
            <a:endParaRPr lang="es-MX" dirty="0"/>
          </a:p>
          <a:p>
            <a:endParaRPr lang="es-MX" dirty="0"/>
          </a:p>
        </p:txBody>
      </p:sp>
    </p:spTree>
    <p:extLst>
      <p:ext uri="{BB962C8B-B14F-4D97-AF65-F5344CB8AC3E}">
        <p14:creationId xmlns:p14="http://schemas.microsoft.com/office/powerpoint/2010/main" val="93865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Consulta </a:t>
            </a:r>
            <a:r>
              <a:rPr lang="es-MX" dirty="0" err="1" smtClean="0"/>
              <a:t>delphos</a:t>
            </a:r>
            <a:r>
              <a:rPr lang="es-MX" dirty="0" smtClean="0"/>
              <a:t> (3)</a:t>
            </a:r>
            <a:endParaRPr lang="es-MX" dirty="0"/>
          </a:p>
        </p:txBody>
      </p:sp>
      <p:sp>
        <p:nvSpPr>
          <p:cNvPr id="3" name="2 Marcador de contenido"/>
          <p:cNvSpPr>
            <a:spLocks noGrp="1"/>
          </p:cNvSpPr>
          <p:nvPr>
            <p:ph idx="1"/>
          </p:nvPr>
        </p:nvSpPr>
        <p:spPr/>
        <p:txBody>
          <a:bodyPr>
            <a:normAutofit fontScale="92500" lnSpcReduction="10000"/>
          </a:bodyPr>
          <a:lstStyle/>
          <a:p>
            <a:r>
              <a:rPr lang="es-ES" dirty="0" smtClean="0"/>
              <a:t>La Pitia </a:t>
            </a:r>
            <a:r>
              <a:rPr lang="es-ES" dirty="0"/>
              <a:t>estaba en un estado de </a:t>
            </a:r>
            <a:r>
              <a:rPr lang="es-ES" i="1" dirty="0"/>
              <a:t>entusiasmo</a:t>
            </a:r>
            <a:r>
              <a:rPr lang="es-ES" dirty="0"/>
              <a:t>, es decir, de inspiración divina; la leyenda contaba que los efluvios mágicos surgían en el templo, y que eran los responsables del estado de la Pitia. Según los historiadores griegos, que no hicieron más que repetir las leyendas, estos efluvios habrían incluso empujado al suicidio a los pastores y a los simples mortales que lo hubieran respirado por azar. Convenía pues que ella, para recibir la inspiración divina, fuera pura, virgen, y llevara una vida sana. Su espíritu debía estar disponible, calmo y sereno, a fin de que la posesión por el dios no fuera rechazada, con el riesgo de llevarla a la muerte.</a:t>
            </a:r>
            <a:endParaRPr lang="es-MX" dirty="0"/>
          </a:p>
          <a:p>
            <a:endParaRPr lang="es-MX" dirty="0"/>
          </a:p>
        </p:txBody>
      </p:sp>
    </p:spTree>
    <p:extLst>
      <p:ext uri="{BB962C8B-B14F-4D97-AF65-F5344CB8AC3E}">
        <p14:creationId xmlns:p14="http://schemas.microsoft.com/office/powerpoint/2010/main" val="219240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Método Vaticano</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Se </a:t>
            </a:r>
            <a:r>
              <a:rPr lang="es-MX" dirty="0"/>
              <a:t>aplica en un formato de tres columnas. La columna de en medio se usa para escribir la cuestión por debatir. La columna de la izquierda se titula ARGUMENTOS EN CONTRA y la tercera columna ARGUMENTOS EN PRO.</a:t>
            </a:r>
          </a:p>
          <a:p>
            <a:r>
              <a:rPr lang="es-MX" dirty="0"/>
              <a:t> </a:t>
            </a:r>
          </a:p>
          <a:p>
            <a:r>
              <a:rPr lang="es-MX" dirty="0"/>
              <a:t>En un primer momento se presenta y discute cara a cara el tema y luego los cardenales se retiraban y cumplimentaban de manera individual y anónima la hoja. El secretario integraba los argumentos del sí y los del no y se los volvía a pasar a los cardenales que volvían a repetir el proceso inicial así hasta que hubiera consenso plasmado en una sola columna.</a:t>
            </a:r>
          </a:p>
          <a:p>
            <a:endParaRPr lang="es-MX" dirty="0"/>
          </a:p>
        </p:txBody>
      </p:sp>
    </p:spTree>
    <p:extLst>
      <p:ext uri="{BB962C8B-B14F-4D97-AF65-F5344CB8AC3E}">
        <p14:creationId xmlns:p14="http://schemas.microsoft.com/office/powerpoint/2010/main" val="3606191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ORIGEN DEL MÉTODO</a:t>
            </a:r>
            <a:endParaRPr lang="es-MX" dirty="0"/>
          </a:p>
        </p:txBody>
      </p:sp>
      <p:sp>
        <p:nvSpPr>
          <p:cNvPr id="3" name="2 Marcador de contenido"/>
          <p:cNvSpPr>
            <a:spLocks noGrp="1"/>
          </p:cNvSpPr>
          <p:nvPr>
            <p:ph idx="1"/>
          </p:nvPr>
        </p:nvSpPr>
        <p:spPr/>
        <p:txBody>
          <a:bodyPr/>
          <a:lstStyle/>
          <a:p>
            <a:r>
              <a:rPr lang="es-MX" dirty="0"/>
              <a:t>Generado por la Organización Rand </a:t>
            </a:r>
            <a:r>
              <a:rPr lang="es-MX" dirty="0" smtClean="0"/>
              <a:t>en la década de los cuarentas fue </a:t>
            </a:r>
            <a:r>
              <a:rPr lang="es-MX" dirty="0"/>
              <a:t>perfeccionado por sus investigadores en 1951,Norman </a:t>
            </a:r>
            <a:r>
              <a:rPr lang="es-MX" dirty="0" err="1"/>
              <a:t>Dalkey</a:t>
            </a:r>
            <a:r>
              <a:rPr lang="es-MX" dirty="0"/>
              <a:t>, Olaf </a:t>
            </a:r>
            <a:r>
              <a:rPr lang="es-MX" dirty="0" err="1"/>
              <a:t>Helmer</a:t>
            </a:r>
            <a:r>
              <a:rPr lang="es-MX" dirty="0"/>
              <a:t>, </a:t>
            </a:r>
            <a:r>
              <a:rPr lang="es-MX" dirty="0" err="1"/>
              <a:t>Bernice</a:t>
            </a:r>
            <a:r>
              <a:rPr lang="es-MX" dirty="0"/>
              <a:t> Brown, T.J. Gordon, N. </a:t>
            </a:r>
            <a:r>
              <a:rPr lang="es-MX" dirty="0" err="1"/>
              <a:t>Rescher</a:t>
            </a:r>
            <a:r>
              <a:rPr lang="es-MX" dirty="0"/>
              <a:t> y S.W. </a:t>
            </a:r>
            <a:r>
              <a:rPr lang="es-MX" dirty="0" err="1"/>
              <a:t>Cochran</a:t>
            </a:r>
            <a:r>
              <a:rPr lang="es-MX" dirty="0"/>
              <a:t>. Los dos primeros estudiaban la manera de que  E.U. tuviera las bombas atómicas necesarias de 20KT para reducir el armamentismo hasta ciertos niveles ante un eventual ataque soviético, aunque este trabajo fue dado a conocer diez años después por razones de seguridad.</a:t>
            </a:r>
          </a:p>
          <a:p>
            <a:endParaRPr lang="es-MX" dirty="0"/>
          </a:p>
        </p:txBody>
      </p:sp>
    </p:spTree>
    <p:extLst>
      <p:ext uri="{BB962C8B-B14F-4D97-AF65-F5344CB8AC3E}">
        <p14:creationId xmlns:p14="http://schemas.microsoft.com/office/powerpoint/2010/main" val="124692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 PREMISAS</a:t>
            </a:r>
            <a:endParaRPr lang="es-MX" dirty="0"/>
          </a:p>
        </p:txBody>
      </p:sp>
      <p:sp>
        <p:nvSpPr>
          <p:cNvPr id="3" name="2 Marcador de contenido"/>
          <p:cNvSpPr>
            <a:spLocks noGrp="1"/>
          </p:cNvSpPr>
          <p:nvPr>
            <p:ph idx="1"/>
          </p:nvPr>
        </p:nvSpPr>
        <p:spPr/>
        <p:txBody>
          <a:bodyPr>
            <a:normAutofit fontScale="92500" lnSpcReduction="20000"/>
          </a:bodyPr>
          <a:lstStyle/>
          <a:p>
            <a:pPr marL="0" indent="0">
              <a:buNone/>
            </a:pPr>
            <a:r>
              <a:rPr lang="es-MX" dirty="0"/>
              <a:t>El método Delphi  surge de varias premisas:</a:t>
            </a:r>
          </a:p>
          <a:p>
            <a:pPr lvl="0"/>
            <a:r>
              <a:rPr lang="es-MX" dirty="0"/>
              <a:t>que el futuro no ocurre por inercia del pasado</a:t>
            </a:r>
          </a:p>
          <a:p>
            <a:pPr lvl="0"/>
            <a:r>
              <a:rPr lang="es-MX" dirty="0"/>
              <a:t>que el análisis tradicional basado en extrapolaciones presenta importantes limitaciones</a:t>
            </a:r>
          </a:p>
          <a:p>
            <a:pPr lvl="0"/>
            <a:r>
              <a:rPr lang="es-MX" dirty="0"/>
              <a:t>que hay disciplinas que requieren del juicio subjetivo de los expertos</a:t>
            </a:r>
          </a:p>
          <a:p>
            <a:pPr lvl="0"/>
            <a:r>
              <a:rPr lang="es-MX" dirty="0"/>
              <a:t>que el juicio grupal es de mayor calidad que el juicio individual</a:t>
            </a:r>
          </a:p>
          <a:p>
            <a:pPr lvl="0"/>
            <a:r>
              <a:rPr lang="es-MX" dirty="0"/>
              <a:t>que en las reuniones cara a cara se producen fenómenos no deseados como influencias negativas de elementos dominantes, ruidos, presiones para la conformidad, que limitan la calidad del resultado.</a:t>
            </a:r>
          </a:p>
          <a:p>
            <a:endParaRPr lang="es-MX" dirty="0"/>
          </a:p>
        </p:txBody>
      </p:sp>
    </p:spTree>
    <p:extLst>
      <p:ext uri="{BB962C8B-B14F-4D97-AF65-F5344CB8AC3E}">
        <p14:creationId xmlns:p14="http://schemas.microsoft.com/office/powerpoint/2010/main" val="3797625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DELPHI:CARACTERÍSTICAS</a:t>
            </a:r>
            <a:endParaRPr lang="es-MX" dirty="0"/>
          </a:p>
        </p:txBody>
      </p:sp>
      <p:sp>
        <p:nvSpPr>
          <p:cNvPr id="3" name="2 Marcador de contenido"/>
          <p:cNvSpPr>
            <a:spLocks noGrp="1"/>
          </p:cNvSpPr>
          <p:nvPr>
            <p:ph idx="1"/>
          </p:nvPr>
        </p:nvSpPr>
        <p:spPr/>
        <p:txBody>
          <a:bodyPr>
            <a:normAutofit fontScale="92500" lnSpcReduction="10000"/>
          </a:bodyPr>
          <a:lstStyle/>
          <a:p>
            <a:r>
              <a:rPr lang="es-MX" dirty="0"/>
              <a:t>Enric Bas, un experto en el tema nos dice que el Método </a:t>
            </a:r>
            <a:r>
              <a:rPr lang="es-MX" dirty="0" err="1"/>
              <a:t>delphi</a:t>
            </a:r>
            <a:r>
              <a:rPr lang="es-MX" dirty="0"/>
              <a:t> tiene las siguientes características generales:</a:t>
            </a:r>
          </a:p>
          <a:p>
            <a:pPr lvl="0"/>
            <a:r>
              <a:rPr lang="es-MX" dirty="0"/>
              <a:t>Método exploratorio</a:t>
            </a:r>
          </a:p>
          <a:p>
            <a:pPr lvl="0"/>
            <a:r>
              <a:rPr lang="es-MX" dirty="0"/>
              <a:t>Cuantitativo/cualitativo</a:t>
            </a:r>
          </a:p>
          <a:p>
            <a:pPr lvl="0"/>
            <a:r>
              <a:rPr lang="es-MX" dirty="0"/>
              <a:t>Opinión grupal</a:t>
            </a:r>
          </a:p>
          <a:p>
            <a:pPr lvl="0"/>
            <a:r>
              <a:rPr lang="es-MX" dirty="0"/>
              <a:t>Virtual</a:t>
            </a:r>
          </a:p>
          <a:p>
            <a:pPr lvl="0"/>
            <a:r>
              <a:rPr lang="es-MX" dirty="0"/>
              <a:t>Con expertos (no élite)</a:t>
            </a:r>
          </a:p>
          <a:p>
            <a:pPr lvl="0"/>
            <a:r>
              <a:rPr lang="es-MX" dirty="0"/>
              <a:t>Anonimato</a:t>
            </a:r>
          </a:p>
          <a:p>
            <a:pPr lvl="0"/>
            <a:r>
              <a:rPr lang="es-MX" dirty="0"/>
              <a:t>Proceso dirigido</a:t>
            </a:r>
          </a:p>
          <a:p>
            <a:pPr lvl="0"/>
            <a:r>
              <a:rPr lang="es-MX" dirty="0"/>
              <a:t>Basado en retroalimentación</a:t>
            </a:r>
          </a:p>
          <a:p>
            <a:pPr lvl="0"/>
            <a:r>
              <a:rPr lang="es-MX" dirty="0"/>
              <a:t>Consenso</a:t>
            </a:r>
          </a:p>
          <a:p>
            <a:endParaRPr lang="es-MX" dirty="0"/>
          </a:p>
        </p:txBody>
      </p:sp>
    </p:spTree>
    <p:extLst>
      <p:ext uri="{BB962C8B-B14F-4D97-AF65-F5344CB8AC3E}">
        <p14:creationId xmlns:p14="http://schemas.microsoft.com/office/powerpoint/2010/main" val="4087820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136</TotalTime>
  <Words>2137</Words>
  <Application>Microsoft Office PowerPoint</Application>
  <PresentationFormat>Presentación en pantalla (4:3)</PresentationFormat>
  <Paragraphs>119</Paragraphs>
  <Slides>21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Calibri</vt:lpstr>
      <vt:lpstr>Trebuchet MS</vt:lpstr>
      <vt:lpstr>Wingdings</vt:lpstr>
      <vt:lpstr>Wingdings 2</vt:lpstr>
      <vt:lpstr>Opulento</vt:lpstr>
      <vt:lpstr>Delphi</vt:lpstr>
      <vt:lpstr>Orígenes del delphi</vt:lpstr>
      <vt:lpstr>Consulta delphos</vt:lpstr>
      <vt:lpstr>Consulta delphos (2)</vt:lpstr>
      <vt:lpstr>Consulta delphos (3)</vt:lpstr>
      <vt:lpstr>EL Método Vaticano</vt:lpstr>
      <vt:lpstr>ORIGEN DEL MÉTODO</vt:lpstr>
      <vt:lpstr>DELPHI: PREMISAS</vt:lpstr>
      <vt:lpstr>DELPHI:CARACTERÍSTICAS</vt:lpstr>
      <vt:lpstr>DELPHI:PROS Y CONTRAS</vt:lpstr>
      <vt:lpstr>Delphi PROCEDIMIENTO</vt:lpstr>
      <vt:lpstr>DELPHI PROCEDIMIeNTO (Bas)</vt:lpstr>
      <vt:lpstr>DELPHI o DELFOS</vt:lpstr>
      <vt:lpstr>Delphi tradicional</vt:lpstr>
      <vt:lpstr>Delphi grupal</vt:lpstr>
      <vt:lpstr>MINIDELPHI O DELPHI GRUPAL</vt:lpstr>
      <vt:lpstr>DELPHI GRUPAL PROCEDIMIENTO</vt:lpstr>
      <vt:lpstr>DELPHI GRUPAL PROCEDIMIENTO 2)</vt:lpstr>
      <vt:lpstr>DELPHI GRUPAL TENDENCIAS</vt:lpstr>
      <vt:lpstr>DELPHI GRUPAL TENDENCIAS 2)</vt:lpstr>
      <vt:lpstr>Delphi en tiempo real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Delphi</dc:title>
  <dc:creator>Guillermina</dc:creator>
  <cp:lastModifiedBy>Guillermina</cp:lastModifiedBy>
  <cp:revision>14</cp:revision>
  <dcterms:created xsi:type="dcterms:W3CDTF">2011-06-07T02:05:44Z</dcterms:created>
  <dcterms:modified xsi:type="dcterms:W3CDTF">2020-08-04T00:25:40Z</dcterms:modified>
</cp:coreProperties>
</file>